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39.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40.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6.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22.xml" ContentType="application/vnd.openxmlformats-officedocument.presentationml.notesSlide+xml"/>
  <Override PartName="/ppt/notesSlides/notesSlide17.xml" ContentType="application/vnd.openxmlformats-officedocument.presentationml.notesSlide+xml"/>
  <Override PartName="/ppt/notesSlides/notesSlide21.xml" ContentType="application/vnd.openxmlformats-officedocument.presentationml.notesSlide+xml"/>
  <Override PartName="/ppt/notesSlides/notesSlide23.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theme/theme2.xml" ContentType="application/vnd.openxmlformats-officedocument.theme+xml"/>
  <Override PartName="/ppt/commentAuthors.xml" ContentType="application/vnd.openxmlformats-officedocument.presentationml.commentAuthors+xml"/>
  <Override PartName="/ppt/theme/theme1.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3.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42"/>
  </p:notesMasterIdLst>
  <p:handoutMasterIdLst>
    <p:handoutMasterId r:id="rId43"/>
  </p:handoutMasterIdLst>
  <p:sldIdLst>
    <p:sldId id="424" r:id="rId2"/>
    <p:sldId id="444" r:id="rId3"/>
    <p:sldId id="446" r:id="rId4"/>
    <p:sldId id="460" r:id="rId5"/>
    <p:sldId id="463" r:id="rId6"/>
    <p:sldId id="440" r:id="rId7"/>
    <p:sldId id="441" r:id="rId8"/>
    <p:sldId id="442" r:id="rId9"/>
    <p:sldId id="475" r:id="rId10"/>
    <p:sldId id="476" r:id="rId11"/>
    <p:sldId id="477" r:id="rId12"/>
    <p:sldId id="467" r:id="rId13"/>
    <p:sldId id="432" r:id="rId14"/>
    <p:sldId id="417" r:id="rId15"/>
    <p:sldId id="418" r:id="rId16"/>
    <p:sldId id="425" r:id="rId17"/>
    <p:sldId id="419" r:id="rId18"/>
    <p:sldId id="464" r:id="rId19"/>
    <p:sldId id="445" r:id="rId20"/>
    <p:sldId id="427" r:id="rId21"/>
    <p:sldId id="474" r:id="rId22"/>
    <p:sldId id="433" r:id="rId23"/>
    <p:sldId id="468" r:id="rId24"/>
    <p:sldId id="434" r:id="rId25"/>
    <p:sldId id="455" r:id="rId26"/>
    <p:sldId id="473" r:id="rId27"/>
    <p:sldId id="456" r:id="rId28"/>
    <p:sldId id="457" r:id="rId29"/>
    <p:sldId id="458" r:id="rId30"/>
    <p:sldId id="469" r:id="rId31"/>
    <p:sldId id="447" r:id="rId32"/>
    <p:sldId id="448" r:id="rId33"/>
    <p:sldId id="449" r:id="rId34"/>
    <p:sldId id="450" r:id="rId35"/>
    <p:sldId id="470" r:id="rId36"/>
    <p:sldId id="471" r:id="rId37"/>
    <p:sldId id="472" r:id="rId38"/>
    <p:sldId id="465" r:id="rId39"/>
    <p:sldId id="462" r:id="rId40"/>
    <p:sldId id="466" r:id="rId41"/>
  </p:sldIdLst>
  <p:sldSz cx="9144000" cy="6858000" type="screen4x3"/>
  <p:notesSz cx="68580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b.acosta" initials="ja" lastIdx="3" clrIdx="0"/>
  <p:cmAuthor id="1" name="Krista Wilkins" initials="" lastIdx="0" clrIdx="1"/>
  <p:cmAuthor id="2" name="Qutub, Yamena " initials="YQ" lastIdx="1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6868"/>
    <a:srgbClr val="1F497D"/>
    <a:srgbClr val="454545"/>
    <a:srgbClr val="666869"/>
    <a:srgbClr val="57AAAE"/>
    <a:srgbClr val="376A99"/>
    <a:srgbClr val="000000"/>
    <a:srgbClr val="C5D9F1"/>
    <a:srgbClr val="C44A1D"/>
    <a:srgbClr val="883E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34" autoAdjust="0"/>
    <p:restoredTop sz="97698" autoAdjust="0"/>
  </p:normalViewPr>
  <p:slideViewPr>
    <p:cSldViewPr snapToGrid="0" snapToObjects="1">
      <p:cViewPr>
        <p:scale>
          <a:sx n="100" d="100"/>
          <a:sy n="100" d="100"/>
        </p:scale>
        <p:origin x="-984" y="18"/>
      </p:cViewPr>
      <p:guideLst>
        <p:guide orient="horz" pos="2073"/>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50"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3-10-07T14:27:04.709" idx="2">
    <p:pos x="-1131" y="1158"/>
    <p:text>Change second section title to: NIEM Information Exchange Overview</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72421"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027" y="0"/>
            <a:ext cx="2972421" cy="465138"/>
          </a:xfrm>
          <a:prstGeom prst="rect">
            <a:avLst/>
          </a:prstGeom>
        </p:spPr>
        <p:txBody>
          <a:bodyPr vert="horz" lIns="91440" tIns="45720" rIns="91440" bIns="45720" rtlCol="0"/>
          <a:lstStyle>
            <a:lvl1pPr algn="r">
              <a:defRPr sz="1200"/>
            </a:lvl1pPr>
          </a:lstStyle>
          <a:p>
            <a:fld id="{06E44D5F-6ECD-8944-B3E4-AA89C17C4022}" type="datetimeFigureOut">
              <a:rPr lang="en-US" smtClean="0"/>
              <a:t>10/25/2013</a:t>
            </a:fld>
            <a:endParaRPr lang="en-US" dirty="0"/>
          </a:p>
        </p:txBody>
      </p:sp>
      <p:sp>
        <p:nvSpPr>
          <p:cNvPr id="4" name="Footer Placeholder 3"/>
          <p:cNvSpPr>
            <a:spLocks noGrp="1"/>
          </p:cNvSpPr>
          <p:nvPr>
            <p:ph type="ftr" sz="quarter" idx="2"/>
          </p:nvPr>
        </p:nvSpPr>
        <p:spPr>
          <a:xfrm>
            <a:off x="1" y="8829675"/>
            <a:ext cx="2972421"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027" y="8829675"/>
            <a:ext cx="2972421" cy="465138"/>
          </a:xfrm>
          <a:prstGeom prst="rect">
            <a:avLst/>
          </a:prstGeom>
        </p:spPr>
        <p:txBody>
          <a:bodyPr vert="horz" lIns="91440" tIns="45720" rIns="91440" bIns="45720" rtlCol="0" anchor="b"/>
          <a:lstStyle>
            <a:lvl1pPr algn="r">
              <a:defRPr sz="1200"/>
            </a:lvl1pPr>
          </a:lstStyle>
          <a:p>
            <a:fld id="{948BF4C8-0469-FE43-BF5C-28A21D9DBD89}" type="slidenum">
              <a:rPr lang="en-US" smtClean="0"/>
              <a:t>‹#›</a:t>
            </a:fld>
            <a:endParaRPr lang="en-US" dirty="0"/>
          </a:p>
        </p:txBody>
      </p:sp>
    </p:spTree>
    <p:extLst>
      <p:ext uri="{BB962C8B-B14F-4D97-AF65-F5344CB8AC3E}">
        <p14:creationId xmlns:p14="http://schemas.microsoft.com/office/powerpoint/2010/main" val="31858530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3177" tIns="46589" rIns="93177" bIns="46589" rtlCol="0"/>
          <a:lstStyle>
            <a:lvl1pPr algn="r">
              <a:defRPr sz="1200"/>
            </a:lvl1pPr>
          </a:lstStyle>
          <a:p>
            <a:fld id="{2E0F2886-C27D-804E-BE8F-D80D5D98A370}" type="datetimeFigureOut">
              <a:rPr lang="en-US" smtClean="0"/>
              <a:pPr/>
              <a:t>10/25/2013</a:t>
            </a:fld>
            <a:endParaRPr lang="en-US" dirty="0"/>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7180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3177" tIns="46589" rIns="93177" bIns="46589" rtlCol="0" anchor="b"/>
          <a:lstStyle>
            <a:lvl1pPr algn="r">
              <a:defRPr sz="1200"/>
            </a:lvl1pPr>
          </a:lstStyle>
          <a:p>
            <a:fld id="{0B22E215-D3C6-D84F-8ECF-5127C8518219}" type="slidenum">
              <a:rPr lang="en-US" smtClean="0"/>
              <a:pPr/>
              <a:t>‹#›</a:t>
            </a:fld>
            <a:endParaRPr lang="en-US" dirty="0"/>
          </a:p>
        </p:txBody>
      </p:sp>
    </p:spTree>
    <p:extLst>
      <p:ext uri="{BB962C8B-B14F-4D97-AF65-F5344CB8AC3E}">
        <p14:creationId xmlns:p14="http://schemas.microsoft.com/office/powerpoint/2010/main" val="64244695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1</a:t>
            </a:fld>
            <a:endParaRPr lang="en-US" dirty="0"/>
          </a:p>
        </p:txBody>
      </p:sp>
    </p:spTree>
    <p:extLst>
      <p:ext uri="{BB962C8B-B14F-4D97-AF65-F5344CB8AC3E}">
        <p14:creationId xmlns:p14="http://schemas.microsoft.com/office/powerpoint/2010/main" val="2266719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18</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152B0864-8D09-49DE-A1DF-99D9E67CA61A}" type="slidenum">
              <a:rPr lang="en-US" smtClean="0"/>
              <a:pPr>
                <a:defRPr/>
              </a:pPr>
              <a:t>19</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890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96A982E-743B-4181-9D95-590A16470F50}" type="slidenum">
              <a:rPr lang="en-US" smtClean="0"/>
              <a:pPr fontAlgn="base">
                <a:spcBef>
                  <a:spcPct val="0"/>
                </a:spcBef>
                <a:spcAft>
                  <a:spcPct val="0"/>
                </a:spcAft>
                <a:defRPr/>
              </a:pPr>
              <a:t>20</a:t>
            </a:fld>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030094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901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7D591A2-35F9-4196-B3EC-5227A6104759}" type="slidenum">
              <a:rPr lang="en-US" smtClean="0"/>
              <a:pPr fontAlgn="base">
                <a:spcBef>
                  <a:spcPct val="0"/>
                </a:spcBef>
                <a:spcAft>
                  <a:spcPct val="0"/>
                </a:spcAft>
                <a:defRPr/>
              </a:pPr>
              <a:t>22</a:t>
            </a:fld>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62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747F3B5-47B4-4C49-A92C-8CAE4F7E86B8}" type="slidenum">
              <a:rPr lang="en-US" smtClean="0"/>
              <a:pPr fontAlgn="base">
                <a:spcBef>
                  <a:spcPct val="0"/>
                </a:spcBef>
                <a:spcAft>
                  <a:spcPct val="0"/>
                </a:spcAft>
                <a:defRPr/>
              </a:pPr>
              <a:t>23</a:t>
            </a:fld>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843949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62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747F3B5-47B4-4C49-A92C-8CAE4F7E86B8}" type="slidenum">
              <a:rPr lang="en-US" smtClean="0"/>
              <a:pPr fontAlgn="base">
                <a:spcBef>
                  <a:spcPct val="0"/>
                </a:spcBef>
                <a:spcAft>
                  <a:spcPct val="0"/>
                </a:spcAft>
                <a:defRPr/>
              </a:pPr>
              <a:t>30</a:t>
            </a:fld>
            <a:endParaRPr 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solidFill>
                  <a:prstClr val="black"/>
                </a:solidFill>
              </a:rPr>
              <a:pPr/>
              <a:t>32</a:t>
            </a:fld>
            <a:endParaRPr 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solidFill>
                  <a:prstClr val="black"/>
                </a:solidFill>
              </a:rPr>
              <a:pPr/>
              <a:t>33</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62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747F3B5-47B4-4C49-A92C-8CAE4F7E86B8}" type="slidenum">
              <a:rPr lang="en-US" smtClean="0"/>
              <a:pPr fontAlgn="base">
                <a:spcBef>
                  <a:spcPct val="0"/>
                </a:spcBef>
                <a:spcAft>
                  <a:spcPct val="0"/>
                </a:spcAft>
                <a:defRPr/>
              </a:pPr>
              <a:t>3</a:t>
            </a:fld>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solidFill>
                  <a:prstClr val="black"/>
                </a:solidFill>
              </a:rPr>
              <a:pPr/>
              <a:t>34</a:t>
            </a:fld>
            <a:endParaRPr lang="en-US" dirty="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62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747F3B5-47B4-4C49-A92C-8CAE4F7E86B8}" type="slidenum">
              <a:rPr lang="en-US" smtClean="0"/>
              <a:pPr fontAlgn="base">
                <a:spcBef>
                  <a:spcPct val="0"/>
                </a:spcBef>
                <a:spcAft>
                  <a:spcPct val="0"/>
                </a:spcAft>
                <a:defRPr/>
              </a:pPr>
              <a:t>35</a:t>
            </a:fld>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62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747F3B5-47B4-4C49-A92C-8CAE4F7E86B8}" type="slidenum">
              <a:rPr lang="en-US" smtClean="0"/>
              <a:pPr fontAlgn="base">
                <a:spcBef>
                  <a:spcPct val="0"/>
                </a:spcBef>
                <a:spcAft>
                  <a:spcPct val="0"/>
                </a:spcAft>
                <a:defRPr/>
              </a:pPr>
              <a:t>37</a:t>
            </a:fld>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38</a:t>
            </a:fld>
            <a:endParaRPr lang="en-US" dirty="0"/>
          </a:p>
        </p:txBody>
      </p:sp>
    </p:spTree>
    <p:extLst>
      <p:ext uri="{BB962C8B-B14F-4D97-AF65-F5344CB8AC3E}">
        <p14:creationId xmlns:p14="http://schemas.microsoft.com/office/powerpoint/2010/main" val="129896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569236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737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48941C1-A3EE-4D2E-AC97-B53CED667053}" type="slidenum">
              <a:rPr lang="en-US" smtClean="0">
                <a:solidFill>
                  <a:prstClr val="black"/>
                </a:solidFill>
              </a:rPr>
              <a:pPr fontAlgn="base">
                <a:spcBef>
                  <a:spcPct val="0"/>
                </a:spcBef>
                <a:spcAft>
                  <a:spcPct val="0"/>
                </a:spcAft>
                <a:defRPr/>
              </a:pPr>
              <a:t>7</a:t>
            </a:fld>
            <a:endParaRPr lang="en-US" dirty="0" smtClean="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B22E215-D3C6-D84F-8ECF-5127C8518219}" type="slidenum">
              <a:rPr lang="en-US" smtClean="0"/>
              <a:pPr/>
              <a:t>8</a:t>
            </a:fld>
            <a:endParaRPr lang="en-US" dirty="0"/>
          </a:p>
        </p:txBody>
      </p:sp>
    </p:spTree>
    <p:extLst>
      <p:ext uri="{BB962C8B-B14F-4D97-AF65-F5344CB8AC3E}">
        <p14:creationId xmlns:p14="http://schemas.microsoft.com/office/powerpoint/2010/main" val="2796250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62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747F3B5-47B4-4C49-A92C-8CAE4F7E86B8}" type="slidenum">
              <a:rPr lang="en-US" smtClean="0"/>
              <a:pPr fontAlgn="base">
                <a:spcBef>
                  <a:spcPct val="0"/>
                </a:spcBef>
                <a:spcAft>
                  <a:spcPct val="0"/>
                </a:spcAft>
                <a:defRPr/>
              </a:pPr>
              <a:t>12</a:t>
            </a:fld>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849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796BD91-FC59-40A8-902E-71134308ECEE}" type="slidenum">
              <a:rPr lang="en-US" smtClean="0"/>
              <a:pPr fontAlgn="base">
                <a:spcBef>
                  <a:spcPct val="0"/>
                </a:spcBef>
                <a:spcAft>
                  <a:spcPct val="0"/>
                </a:spcAft>
                <a:defRPr/>
              </a:pPr>
              <a:t>15</a:t>
            </a:fld>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16</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17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2112902" y="2130425"/>
            <a:ext cx="4918197" cy="1470025"/>
          </a:xfrm>
        </p:spPr>
        <p:txBody>
          <a:bodyPr/>
          <a:lstStyle>
            <a:lvl1pPr algn="ctr">
              <a:defRPr sz="2800"/>
            </a:lvl1pPr>
          </a:lstStyle>
          <a:p>
            <a:r>
              <a:rPr lang="en-US" sz="8000" cap="none" dirty="0" smtClean="0"/>
              <a:t>NIEM </a:t>
            </a:r>
            <a:r>
              <a:rPr lang="en-US" sz="8000" cap="none" dirty="0" smtClean="0">
                <a:solidFill>
                  <a:srgbClr val="D9D9D9"/>
                </a:solidFill>
              </a:rPr>
              <a:t>100</a:t>
            </a:r>
            <a:endParaRPr lang="en-US" sz="8000" cap="none" dirty="0">
              <a:solidFill>
                <a:srgbClr val="D9D9D9"/>
              </a:solidFill>
            </a:endParaRPr>
          </a:p>
        </p:txBody>
      </p:sp>
      <p:pic>
        <p:nvPicPr>
          <p:cNvPr id="9" name="Picture 8" descr="NIEM_white+grayscal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6069" y="5931865"/>
            <a:ext cx="2204543" cy="381457"/>
          </a:xfrm>
          <a:prstGeom prst="rect">
            <a:avLst/>
          </a:prstGeom>
        </p:spPr>
      </p:pic>
      <p:cxnSp>
        <p:nvCxnSpPr>
          <p:cNvPr id="14" name="Straight Connector 13"/>
          <p:cNvCxnSpPr/>
          <p:nvPr userDrawn="1"/>
        </p:nvCxnSpPr>
        <p:spPr>
          <a:xfrm>
            <a:off x="2279583" y="2279849"/>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2279583" y="3620363"/>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9275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13" name="Content Placeholder 2"/>
          <p:cNvSpPr>
            <a:spLocks noGrp="1"/>
          </p:cNvSpPr>
          <p:nvPr>
            <p:ph idx="1"/>
          </p:nvPr>
        </p:nvSpPr>
        <p:spPr>
          <a:xfrm>
            <a:off x="324069" y="1122947"/>
            <a:ext cx="8362731" cy="4771606"/>
          </a:xfrm>
        </p:spPr>
        <p:txBody>
          <a:bodyPr/>
          <a:lstStyle>
            <a:lvl1pPr>
              <a:defRPr>
                <a:solidFill>
                  <a:srgbClr val="686868"/>
                </a:solidFill>
              </a:defRPr>
            </a:lvl1pPr>
            <a:lvl2pPr>
              <a:defRPr>
                <a:solidFill>
                  <a:srgbClr val="686868"/>
                </a:solidFill>
              </a:defRPr>
            </a:lvl2pPr>
            <a:lvl3pPr>
              <a:defRPr>
                <a:solidFill>
                  <a:srgbClr val="686868"/>
                </a:solidFill>
              </a:defRPr>
            </a:lvl3pPr>
            <a:lvl4pPr>
              <a:defRPr>
                <a:solidFill>
                  <a:srgbClr val="686868"/>
                </a:solidFill>
              </a:defRPr>
            </a:lvl4pPr>
            <a:lvl5pPr>
              <a:defRPr>
                <a:solidFill>
                  <a:srgbClr val="686868"/>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urse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7" name="Content Placeholder 2"/>
          <p:cNvSpPr>
            <a:spLocks noGrp="1"/>
          </p:cNvSpPr>
          <p:nvPr>
            <p:ph idx="1"/>
          </p:nvPr>
        </p:nvSpPr>
        <p:spPr>
          <a:xfrm>
            <a:off x="324069" y="1122947"/>
            <a:ext cx="8362731" cy="4771606"/>
          </a:xfrm>
        </p:spPr>
        <p:txBody>
          <a:bodyPr/>
          <a:lstStyle>
            <a:lvl1pPr>
              <a:defRPr>
                <a:solidFill>
                  <a:srgbClr val="686868"/>
                </a:solidFill>
              </a:defRPr>
            </a:lvl1pPr>
            <a:lvl2pPr>
              <a:defRPr>
                <a:solidFill>
                  <a:srgbClr val="686868"/>
                </a:solidFill>
              </a:defRPr>
            </a:lvl2pPr>
            <a:lvl3pPr>
              <a:defRPr>
                <a:solidFill>
                  <a:srgbClr val="686868"/>
                </a:solidFill>
              </a:defRPr>
            </a:lvl3pPr>
            <a:lvl4pPr>
              <a:defRPr>
                <a:solidFill>
                  <a:srgbClr val="686868"/>
                </a:solidFill>
              </a:defRPr>
            </a:lvl4pPr>
            <a:lvl5pPr>
              <a:defRPr>
                <a:solidFill>
                  <a:srgbClr val="686868"/>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4122945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1742962" y="2707730"/>
            <a:ext cx="5745656" cy="892061"/>
          </a:xfrm>
        </p:spPr>
        <p:txBody>
          <a:bodyPr anchor="ctr" anchorCtr="0">
            <a:noAutofit/>
          </a:bodyPr>
          <a:lstStyle>
            <a:lvl1pPr algn="ctr">
              <a:defRPr sz="4500" b="1" cap="all"/>
            </a:lvl1pPr>
          </a:lstStyle>
          <a:p>
            <a:r>
              <a:rPr lang="en-US" dirty="0" smtClean="0"/>
              <a:t>SECTION TITLE</a:t>
            </a:r>
            <a:endParaRPr lang="en-US" dirty="0"/>
          </a:p>
        </p:txBody>
      </p:sp>
      <p:sp>
        <p:nvSpPr>
          <p:cNvPr id="6" name="Slide Number Placeholder 5"/>
          <p:cNvSpPr>
            <a:spLocks noGrp="1"/>
          </p:cNvSpPr>
          <p:nvPr>
            <p:ph type="sldNum" sz="quarter" idx="12"/>
          </p:nvPr>
        </p:nvSpPr>
        <p:spPr/>
        <p:txBody>
          <a:bodyPr/>
          <a:lstStyle/>
          <a:p>
            <a:fld id="{28F58EE9-9E0B-4342-937B-49388987DDAD}" type="slidenum">
              <a:rPr lang="en-US" smtClean="0"/>
              <a:t>‹#›</a:t>
            </a:fld>
            <a:endParaRPr lang="en-US" dirty="0"/>
          </a:p>
        </p:txBody>
      </p:sp>
      <p:sp>
        <p:nvSpPr>
          <p:cNvPr id="9" name="Text Placeholder 6"/>
          <p:cNvSpPr txBox="1">
            <a:spLocks/>
          </p:cNvSpPr>
          <p:nvPr userDrawn="1"/>
        </p:nvSpPr>
        <p:spPr>
          <a:xfrm>
            <a:off x="324068" y="6323170"/>
            <a:ext cx="3526571"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smtClean="0"/>
              <a:t>NIEM 101:</a:t>
            </a:r>
            <a:r>
              <a:rPr lang="en-US" sz="1200" baseline="0" dirty="0" smtClean="0"/>
              <a:t> Technical Introduction to NIEM</a:t>
            </a:r>
            <a:endParaRPr lang="en-US" sz="1200" dirty="0"/>
          </a:p>
        </p:txBody>
      </p:sp>
    </p:spTree>
    <p:extLst>
      <p:ext uri="{BB962C8B-B14F-4D97-AF65-F5344CB8AC3E}">
        <p14:creationId xmlns:p14="http://schemas.microsoft.com/office/powerpoint/2010/main" val="24188843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
        <p:nvSpPr>
          <p:cNvPr id="8" name="Text Placeholder 2"/>
          <p:cNvSpPr>
            <a:spLocks noGrp="1"/>
          </p:cNvSpPr>
          <p:nvPr>
            <p:ph type="body" idx="1"/>
          </p:nvPr>
        </p:nvSpPr>
        <p:spPr>
          <a:xfrm>
            <a:off x="324069" y="1122947"/>
            <a:ext cx="8362731" cy="477160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latin typeface="Times New Roman"/>
                <a:cs typeface="Times New Roman"/>
              </a:defRPr>
            </a:lvl1pPr>
          </a:lstStyle>
          <a:p>
            <a:fld id="{6E6030FC-FB78-5E4D-92EA-5D9433591EA9}" type="slidenum">
              <a:rPr lang="en-US" smtClean="0"/>
              <a:pPr/>
              <a:t>‹#›</a:t>
            </a:fld>
            <a:endParaRPr lang="en-US" dirty="0"/>
          </a:p>
        </p:txBody>
      </p:sp>
      <p:sp>
        <p:nvSpPr>
          <p:cNvPr id="10" name="Text Placeholder 6"/>
          <p:cNvSpPr txBox="1">
            <a:spLocks/>
          </p:cNvSpPr>
          <p:nvPr userDrawn="1"/>
        </p:nvSpPr>
        <p:spPr>
          <a:xfrm>
            <a:off x="324069" y="6296434"/>
            <a:ext cx="2005012"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NIEM 101</a:t>
            </a:r>
            <a:endParaRPr lang="en-US" dirty="0"/>
          </a:p>
        </p:txBody>
      </p:sp>
    </p:spTree>
  </p:cSld>
  <p:clrMap bg1="lt1" tx1="dk1" bg2="lt2" tx2="dk2" accent1="accent1" accent2="accent2" accent3="accent3" accent4="accent4" accent5="accent5" accent6="accent6" hlink="hlink" folHlink="folHlink"/>
  <p:sldLayoutIdLst>
    <p:sldLayoutId id="2147483765" r:id="rId1"/>
    <p:sldLayoutId id="2147483672" r:id="rId2"/>
    <p:sldLayoutId id="2147483732" r:id="rId3"/>
    <p:sldLayoutId id="2147483763" r:id="rId4"/>
  </p:sldLayoutIdLst>
  <p:hf hdr="0" ftr="0" dt="0"/>
  <p:txStyles>
    <p:title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p:titleStyle>
    <p:bodyStyle>
      <a:lvl1pPr marL="0" indent="0" algn="l" defTabSz="457200" rtl="0" eaLnBrk="1" latinLnBrk="0" hangingPunct="1">
        <a:spcBef>
          <a:spcPct val="20000"/>
        </a:spcBef>
        <a:buClr>
          <a:schemeClr val="tx2"/>
        </a:buClr>
        <a:buFont typeface="Arial"/>
        <a:buNone/>
        <a:defRPr sz="2000" kern="1200">
          <a:solidFill>
            <a:srgbClr val="686868"/>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rgbClr val="686868"/>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rgbClr val="686868"/>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rgbClr val="686868"/>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NIEM.gov/ojpiepdclearinghouse"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3.xml"/><Relationship Id="rId5" Type="http://schemas.openxmlformats.org/officeDocument/2006/relationships/image" Target="../media/image19.emf"/><Relationship Id="rId4" Type="http://schemas.openxmlformats.org/officeDocument/2006/relationships/image" Target="../media/image1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hyperlink" Target="http://www.NIEM.gov/webinars" TargetMode="External"/><Relationship Id="rId3" Type="http://schemas.openxmlformats.org/officeDocument/2006/relationships/hyperlink" Target="http://www.niem.gov/tools" TargetMode="External"/><Relationship Id="rId7" Type="http://schemas.openxmlformats.org/officeDocument/2006/relationships/hyperlink" Target="http://NIEM.gov/training"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5.emf"/><Relationship Id="rId11" Type="http://schemas.openxmlformats.org/officeDocument/2006/relationships/hyperlink" Target="http://NIEM.gov" TargetMode="External"/><Relationship Id="rId5" Type="http://schemas.openxmlformats.org/officeDocument/2006/relationships/image" Target="../media/image24.emf"/><Relationship Id="rId10" Type="http://schemas.openxmlformats.org/officeDocument/2006/relationships/hyperlink" Target="http://NIEM.gov/reference" TargetMode="External"/><Relationship Id="rId4" Type="http://schemas.openxmlformats.org/officeDocument/2006/relationships/image" Target="../media/image23.emf"/><Relationship Id="rId9" Type="http://schemas.openxmlformats.org/officeDocument/2006/relationships/hyperlink" Target="http://www.NIEM.gov/contactus"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slide" Target="slide5.xml"/><Relationship Id="rId7" Type="http://schemas.openxmlformats.org/officeDocument/2006/relationships/slide" Target="slide3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31.xml"/><Relationship Id="rId5" Type="http://schemas.openxmlformats.org/officeDocument/2006/relationships/slide" Target="slide24.xml"/><Relationship Id="rId4" Type="http://schemas.openxmlformats.org/officeDocument/2006/relationships/slide" Target="slide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a:xfrm>
            <a:off x="2112902" y="2349500"/>
            <a:ext cx="4918197" cy="1327150"/>
          </a:xfrm>
        </p:spPr>
        <p:txBody>
          <a:bodyPr>
            <a:normAutofit/>
          </a:bodyPr>
          <a:lstStyle/>
          <a:p>
            <a:r>
              <a:rPr lang="en-US" sz="8000" dirty="0" smtClean="0"/>
              <a:t>NIEM 101</a:t>
            </a:r>
            <a:endParaRPr lang="en-US" sz="8000" dirty="0"/>
          </a:p>
        </p:txBody>
      </p:sp>
      <p:sp>
        <p:nvSpPr>
          <p:cNvPr id="11" name="Subtitle 2"/>
          <p:cNvSpPr>
            <a:spLocks noGrp="1"/>
          </p:cNvSpPr>
          <p:nvPr>
            <p:ph type="subTitle" idx="4294967295"/>
          </p:nvPr>
        </p:nvSpPr>
        <p:spPr>
          <a:xfrm>
            <a:off x="1371600" y="3737297"/>
            <a:ext cx="6400800" cy="580703"/>
          </a:xfrm>
        </p:spPr>
        <p:txBody>
          <a:bodyPr>
            <a:normAutofit/>
          </a:bodyPr>
          <a:lstStyle/>
          <a:p>
            <a:pPr algn="ctr"/>
            <a:r>
              <a:rPr lang="en-US" sz="2400" dirty="0">
                <a:solidFill>
                  <a:schemeClr val="bg1">
                    <a:lumMod val="85000"/>
                  </a:schemeClr>
                </a:solidFill>
              </a:rPr>
              <a:t>Technical Introduction to </a:t>
            </a:r>
            <a:r>
              <a:rPr lang="en-US" sz="2400" dirty="0" smtClean="0">
                <a:solidFill>
                  <a:schemeClr val="bg1">
                    <a:lumMod val="85000"/>
                  </a:schemeClr>
                </a:solidFill>
              </a:rPr>
              <a:t>NIEM</a:t>
            </a:r>
          </a:p>
        </p:txBody>
      </p:sp>
      <p:sp>
        <p:nvSpPr>
          <p:cNvPr id="12" name="TextBox 11"/>
          <p:cNvSpPr txBox="1"/>
          <p:nvPr/>
        </p:nvSpPr>
        <p:spPr>
          <a:xfrm>
            <a:off x="5740737" y="6243992"/>
            <a:ext cx="2446493" cy="276999"/>
          </a:xfrm>
          <a:prstGeom prst="rect">
            <a:avLst/>
          </a:prstGeom>
          <a:noFill/>
        </p:spPr>
        <p:txBody>
          <a:bodyPr wrap="square" rtlCol="0">
            <a:spAutoFit/>
          </a:bodyPr>
          <a:lstStyle/>
          <a:p>
            <a:pPr algn="r"/>
            <a:r>
              <a:rPr lang="en-US" sz="1200" b="1" spc="150" dirty="0" smtClean="0">
                <a:solidFill>
                  <a:schemeClr val="bg1"/>
                </a:solidFill>
                <a:latin typeface="Arial"/>
                <a:cs typeface="Arial"/>
              </a:rPr>
              <a:t>TRAINING</a:t>
            </a:r>
            <a:endParaRPr lang="en-US" sz="1200" b="1" spc="150" dirty="0">
              <a:solidFill>
                <a:schemeClr val="bg1"/>
              </a:solidFill>
              <a:latin typeface="Arial"/>
              <a:cs typeface="Arial"/>
            </a:endParaRPr>
          </a:p>
        </p:txBody>
      </p:sp>
      <p:sp>
        <p:nvSpPr>
          <p:cNvPr id="13" name="TextBox 12"/>
          <p:cNvSpPr txBox="1"/>
          <p:nvPr/>
        </p:nvSpPr>
        <p:spPr>
          <a:xfrm>
            <a:off x="575316" y="5598268"/>
            <a:ext cx="4146619" cy="1020423"/>
          </a:xfrm>
          <a:prstGeom prst="rect">
            <a:avLst/>
          </a:prstGeom>
        </p:spPr>
        <p:txBody>
          <a:bodyPr vert="horz" wrap="square" lIns="91440" tIns="45720" rIns="91440" bIns="45720" rtlCol="0">
            <a:normAutofit/>
          </a:bodyPr>
          <a:lstStyle/>
          <a:p>
            <a:pPr algn="l"/>
            <a:r>
              <a:rPr lang="en-US" sz="1600" b="1" dirty="0" smtClean="0">
                <a:solidFill>
                  <a:srgbClr val="D9D9D9"/>
                </a:solidFill>
                <a:latin typeface="Arial"/>
                <a:cs typeface="Arial"/>
              </a:rPr>
              <a:t>Presenter Name</a:t>
            </a:r>
          </a:p>
          <a:p>
            <a:pPr algn="l"/>
            <a:r>
              <a:rPr lang="en-US" sz="1600" i="1" dirty="0" smtClean="0">
                <a:solidFill>
                  <a:srgbClr val="D9D9D9"/>
                </a:solidFill>
                <a:latin typeface="Arial"/>
                <a:cs typeface="Arial"/>
              </a:rPr>
              <a:t>Organization</a:t>
            </a:r>
          </a:p>
          <a:p>
            <a:pPr algn="l"/>
            <a:r>
              <a:rPr lang="en-US" sz="1600" dirty="0" smtClean="0">
                <a:solidFill>
                  <a:srgbClr val="D9D9D9"/>
                </a:solidFill>
                <a:latin typeface="Arial"/>
                <a:cs typeface="Arial"/>
              </a:rPr>
              <a:t>Date</a:t>
            </a:r>
          </a:p>
        </p:txBody>
      </p:sp>
    </p:spTree>
    <p:extLst>
      <p:ext uri="{BB962C8B-B14F-4D97-AF65-F5344CB8AC3E}">
        <p14:creationId xmlns:p14="http://schemas.microsoft.com/office/powerpoint/2010/main" val="24448067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32661664"/>
              </p:ext>
            </p:extLst>
          </p:nvPr>
        </p:nvGraphicFramePr>
        <p:xfrm>
          <a:off x="3162300" y="1837605"/>
          <a:ext cx="2819400" cy="3880099"/>
        </p:xfrm>
        <a:graphic>
          <a:graphicData uri="http://schemas.openxmlformats.org/drawingml/2006/table">
            <a:tbl>
              <a:tblPr firstRow="1" bandRow="1">
                <a:tableStyleId>{8FD4443E-F989-4FC4-A0C8-D5A2AF1F390B}</a:tableStyleId>
              </a:tblPr>
              <a:tblGrid>
                <a:gridCol w="2819400"/>
              </a:tblGrid>
              <a:tr h="341371">
                <a:tc>
                  <a:txBody>
                    <a:bodyPr/>
                    <a:lstStyle/>
                    <a:p>
                      <a:pPr algn="ctr"/>
                      <a:r>
                        <a:rPr lang="en-US" sz="2000" dirty="0" smtClean="0">
                          <a:latin typeface="+mj-lt"/>
                        </a:rPr>
                        <a:t>&lt;nc:Person&gt;</a:t>
                      </a:r>
                      <a:endParaRPr lang="en-US" sz="2000" dirty="0">
                        <a:latin typeface="+mj-lt"/>
                      </a:endParaRPr>
                    </a:p>
                  </a:txBody>
                  <a:tcPr marT="45699" marB="45699">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solidFill>
                      <a:schemeClr val="tx2">
                        <a:lumMod val="50000"/>
                      </a:schemeClr>
                    </a:solidFill>
                  </a:tcPr>
                </a:tc>
              </a:tr>
              <a:tr h="341371">
                <a:tc>
                  <a:txBody>
                    <a:bodyPr/>
                    <a:lstStyle/>
                    <a:p>
                      <a:pPr algn="ctr"/>
                      <a:r>
                        <a:rPr lang="en-US" sz="1600" dirty="0" smtClean="0">
                          <a:solidFill>
                            <a:srgbClr val="FFFFCC"/>
                          </a:solidFill>
                          <a:latin typeface="+mj-lt"/>
                        </a:rPr>
                        <a:t>&lt;PersonName&gt;</a:t>
                      </a:r>
                      <a:endParaRPr lang="en-US" sz="1600" dirty="0">
                        <a:solidFill>
                          <a:srgbClr val="FFFFCC"/>
                        </a:solidFill>
                        <a:latin typeface="+mj-lt"/>
                      </a:endParaRPr>
                    </a:p>
                  </a:txBody>
                  <a:tcPr marT="45699" marB="45699">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solidFill>
                      <a:srgbClr val="376A99"/>
                    </a:solidFill>
                  </a:tcPr>
                </a:tc>
              </a:tr>
              <a:tr h="341371">
                <a:tc>
                  <a:txBody>
                    <a:bodyPr/>
                    <a:lstStyle/>
                    <a:p>
                      <a:pPr algn="ctr"/>
                      <a:r>
                        <a:rPr lang="en-US" sz="1600" dirty="0" smtClean="0">
                          <a:latin typeface="+mj-lt"/>
                        </a:rPr>
                        <a:t>&lt;PersonSex&gt;</a:t>
                      </a:r>
                      <a:endParaRPr lang="en-US" sz="1600" dirty="0">
                        <a:latin typeface="+mj-lt"/>
                      </a:endParaRPr>
                    </a:p>
                  </a:txBody>
                  <a:tcPr marT="45699" marB="45699">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solidFill>
                      <a:srgbClr val="376A99"/>
                    </a:solidFill>
                  </a:tcPr>
                </a:tc>
              </a:tr>
              <a:tr h="341371">
                <a:tc>
                  <a:txBody>
                    <a:bodyPr/>
                    <a:lstStyle/>
                    <a:p>
                      <a:pPr algn="ctr"/>
                      <a:r>
                        <a:rPr lang="en-US" sz="1600" dirty="0" smtClean="0">
                          <a:latin typeface="+mj-lt"/>
                        </a:rPr>
                        <a:t>&lt;PersonBirthDate&gt;</a:t>
                      </a:r>
                      <a:endParaRPr lang="en-US" sz="1600" dirty="0">
                        <a:latin typeface="+mj-lt"/>
                      </a:endParaRPr>
                    </a:p>
                  </a:txBody>
                  <a:tcPr marT="45699" marB="45699">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solidFill>
                      <a:srgbClr val="376A99"/>
                    </a:solidFill>
                  </a:tcPr>
                </a:tc>
              </a:tr>
              <a:tr h="341371">
                <a:tc>
                  <a:txBody>
                    <a:bodyPr/>
                    <a:lstStyle/>
                    <a:p>
                      <a:pPr algn="ctr"/>
                      <a:r>
                        <a:rPr lang="en-US" sz="1600" dirty="0" smtClean="0">
                          <a:latin typeface="+mj-lt"/>
                        </a:rPr>
                        <a:t>&lt;PersonHairColor&gt;</a:t>
                      </a:r>
                    </a:p>
                  </a:txBody>
                  <a:tcPr marT="45699" marB="45699">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solidFill>
                      <a:srgbClr val="376A99"/>
                    </a:solidFill>
                  </a:tcPr>
                </a:tc>
              </a:tr>
              <a:tr h="341371">
                <a:tc>
                  <a:txBody>
                    <a:bodyPr/>
                    <a:lstStyle/>
                    <a:p>
                      <a:pPr algn="ctr"/>
                      <a:r>
                        <a:rPr lang="en-US" sz="1600" dirty="0" smtClean="0">
                          <a:solidFill>
                            <a:srgbClr val="FFFFCC"/>
                          </a:solidFill>
                          <a:latin typeface="+mj-lt"/>
                        </a:rPr>
                        <a:t>&lt;PersonPhysicalFeature&gt;</a:t>
                      </a:r>
                    </a:p>
                  </a:txBody>
                  <a:tcPr marT="45699" marB="45699">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solidFill>
                      <a:srgbClr val="376A99"/>
                    </a:solidFill>
                  </a:tcPr>
                </a:tc>
              </a:tr>
              <a:tr h="341371">
                <a:tc>
                  <a:txBody>
                    <a:bodyPr/>
                    <a:lstStyle/>
                    <a:p>
                      <a:pPr algn="ctr"/>
                      <a:r>
                        <a:rPr lang="en-US" sz="1600" dirty="0" smtClean="0">
                          <a:latin typeface="+mj-lt"/>
                        </a:rPr>
                        <a:t>&lt;PersonCapability&gt;</a:t>
                      </a:r>
                    </a:p>
                  </a:txBody>
                  <a:tcPr marT="45699" marB="45699">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solidFill>
                      <a:srgbClr val="376A99"/>
                    </a:solidFill>
                  </a:tcPr>
                </a:tc>
              </a:tr>
              <a:tr h="413925">
                <a:tc>
                  <a:txBody>
                    <a:bodyPr/>
                    <a:lstStyle/>
                    <a:p>
                      <a:pPr algn="ctr"/>
                      <a:r>
                        <a:rPr lang="en-US" sz="1600" dirty="0" smtClean="0">
                          <a:latin typeface="+mj-lt"/>
                        </a:rPr>
                        <a:t>&lt;PersonSSNIdentification&gt;</a:t>
                      </a:r>
                    </a:p>
                  </a:txBody>
                  <a:tcPr marT="45699" marB="45699">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solidFill>
                      <a:srgbClr val="376A99"/>
                    </a:solidFill>
                  </a:tcPr>
                </a:tc>
              </a:tr>
              <a:tr h="341371">
                <a:tc>
                  <a:txBody>
                    <a:bodyPr/>
                    <a:lstStyle/>
                    <a:p>
                      <a:pPr algn="ctr"/>
                      <a:r>
                        <a:rPr lang="en-US" sz="1600" dirty="0" smtClean="0">
                          <a:solidFill>
                            <a:srgbClr val="FFFFCC"/>
                          </a:solidFill>
                          <a:latin typeface="+mj-lt"/>
                        </a:rPr>
                        <a:t>&lt;PersonInjury&gt;</a:t>
                      </a:r>
                    </a:p>
                  </a:txBody>
                  <a:tcPr marT="45699" marB="45699">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solidFill>
                      <a:srgbClr val="376A99"/>
                    </a:solidFill>
                  </a:tcPr>
                </a:tc>
              </a:tr>
              <a:tr h="339008">
                <a:tc>
                  <a:txBody>
                    <a:bodyPr/>
                    <a:lstStyle/>
                    <a:p>
                      <a:pPr algn="ctr"/>
                      <a:r>
                        <a:rPr lang="en-US" sz="1600" dirty="0" smtClean="0">
                          <a:solidFill>
                            <a:srgbClr val="FFFFCC"/>
                          </a:solidFill>
                          <a:latin typeface="+mj-lt"/>
                        </a:rPr>
                        <a:t>&lt;PersonMedicalCondition&gt;</a:t>
                      </a:r>
                    </a:p>
                  </a:txBody>
                  <a:tcPr marT="45699" marB="45699">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solidFill>
                      <a:srgbClr val="376A99"/>
                    </a:solidFill>
                  </a:tcPr>
                </a:tc>
              </a:tr>
              <a:tr h="341371">
                <a:tc>
                  <a:txBody>
                    <a:bodyPr/>
                    <a:lstStyle/>
                    <a:p>
                      <a:pPr algn="ctr"/>
                      <a:r>
                        <a:rPr lang="en-US" sz="1600" dirty="0" smtClean="0">
                          <a:latin typeface="+mj-lt"/>
                        </a:rPr>
                        <a:t>…</a:t>
                      </a:r>
                    </a:p>
                  </a:txBody>
                  <a:tcPr marT="45699" marB="45699">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28575" cap="flat" cmpd="sng" algn="ctr">
                      <a:solidFill>
                        <a:prstClr val="white">
                          <a:lumMod val="85000"/>
                        </a:prstClr>
                      </a:solidFill>
                      <a:prstDash val="solid"/>
                      <a:round/>
                      <a:headEnd type="none" w="med" len="med"/>
                      <a:tailEnd type="none" w="med" len="med"/>
                    </a:lnB>
                    <a:solidFill>
                      <a:srgbClr val="376A99"/>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746873289"/>
              </p:ext>
            </p:extLst>
          </p:nvPr>
        </p:nvGraphicFramePr>
        <p:xfrm>
          <a:off x="341003" y="1788212"/>
          <a:ext cx="2345268" cy="1600200"/>
        </p:xfrm>
        <a:graphic>
          <a:graphicData uri="http://schemas.openxmlformats.org/drawingml/2006/table">
            <a:tbl>
              <a:tblPr firstRow="1" bandRow="1">
                <a:tableStyleId>{8FD4443E-F989-4FC4-A0C8-D5A2AF1F390B}</a:tableStyleId>
              </a:tblPr>
              <a:tblGrid>
                <a:gridCol w="2345268"/>
              </a:tblGrid>
              <a:tr h="304800">
                <a:tc>
                  <a:txBody>
                    <a:bodyPr/>
                    <a:lstStyle/>
                    <a:p>
                      <a:pPr algn="ctr"/>
                      <a:r>
                        <a:rPr lang="en-US" sz="1200" dirty="0" smtClean="0"/>
                        <a:t>&lt;nc:PersonNameType&gt;</a:t>
                      </a:r>
                    </a:p>
                  </a:txBody>
                  <a:tcPr>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solidFill>
                      <a:schemeClr val="tx2">
                        <a:lumMod val="50000"/>
                      </a:schemeClr>
                    </a:solidFill>
                  </a:tcPr>
                </a:tc>
              </a:tr>
              <a:tr h="137160">
                <a:tc>
                  <a:txBody>
                    <a:bodyPr/>
                    <a:lstStyle/>
                    <a:p>
                      <a:pPr algn="ctr" fontAlgn="b"/>
                      <a:r>
                        <a:rPr lang="en-US" sz="1100" b="0" i="0" u="none" strike="noStrike" dirty="0" smtClean="0">
                          <a:solidFill>
                            <a:schemeClr val="bg1"/>
                          </a:solidFill>
                          <a:latin typeface="Arial"/>
                          <a:cs typeface="Arial"/>
                        </a:rPr>
                        <a:t>&lt;PersonNamePrefixText</a:t>
                      </a:r>
                      <a:r>
                        <a:rPr lang="en-US" sz="1100" b="0" i="0" u="none" strike="noStrike" dirty="0">
                          <a:solidFill>
                            <a:schemeClr val="bg1"/>
                          </a:solidFill>
                          <a:latin typeface="Arial"/>
                          <a:cs typeface="Arial"/>
                        </a:rPr>
                        <a:t>&gt;</a:t>
                      </a:r>
                    </a:p>
                  </a:txBody>
                  <a:tcPr marL="45720" marR="45720" anchor="b">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solidFill>
                      <a:srgbClr val="376A99"/>
                    </a:solidFill>
                  </a:tcPr>
                </a:tc>
              </a:tr>
              <a:tr h="137160">
                <a:tc>
                  <a:txBody>
                    <a:bodyPr/>
                    <a:lstStyle/>
                    <a:p>
                      <a:pPr algn="ctr" fontAlgn="b"/>
                      <a:r>
                        <a:rPr lang="en-US" sz="1100" b="0" i="0" u="none" strike="noStrike" dirty="0" smtClean="0">
                          <a:solidFill>
                            <a:schemeClr val="bg1"/>
                          </a:solidFill>
                          <a:latin typeface="Arial"/>
                          <a:cs typeface="Arial"/>
                        </a:rPr>
                        <a:t>&lt;PersonGivenName</a:t>
                      </a:r>
                      <a:r>
                        <a:rPr lang="en-US" sz="1100" b="0" i="0" u="none" strike="noStrike" dirty="0">
                          <a:solidFill>
                            <a:schemeClr val="bg1"/>
                          </a:solidFill>
                          <a:latin typeface="Arial"/>
                          <a:cs typeface="Arial"/>
                        </a:rPr>
                        <a:t>&gt;</a:t>
                      </a:r>
                    </a:p>
                  </a:txBody>
                  <a:tcPr marL="45720" marR="45720" anchor="b">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solidFill>
                      <a:srgbClr val="376A99"/>
                    </a:solidFill>
                  </a:tcPr>
                </a:tc>
              </a:tr>
              <a:tr h="137160">
                <a:tc>
                  <a:txBody>
                    <a:bodyPr/>
                    <a:lstStyle/>
                    <a:p>
                      <a:pPr algn="ctr" fontAlgn="b"/>
                      <a:r>
                        <a:rPr lang="en-US" sz="1100" b="0" i="0" u="none" strike="noStrike" dirty="0" smtClean="0">
                          <a:solidFill>
                            <a:schemeClr val="bg1"/>
                          </a:solidFill>
                          <a:latin typeface="Arial"/>
                          <a:cs typeface="Arial"/>
                        </a:rPr>
                        <a:t>&lt;PersonMiddleName</a:t>
                      </a:r>
                      <a:r>
                        <a:rPr lang="en-US" sz="1100" b="0" i="0" u="none" strike="noStrike" dirty="0">
                          <a:solidFill>
                            <a:schemeClr val="bg1"/>
                          </a:solidFill>
                          <a:latin typeface="Arial"/>
                          <a:cs typeface="Arial"/>
                        </a:rPr>
                        <a:t>&gt;</a:t>
                      </a:r>
                    </a:p>
                  </a:txBody>
                  <a:tcPr marL="45720" marR="45720" anchor="b">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solidFill>
                      <a:srgbClr val="376A99"/>
                    </a:solidFill>
                  </a:tcPr>
                </a:tc>
              </a:tr>
              <a:tr h="137160">
                <a:tc>
                  <a:txBody>
                    <a:bodyPr/>
                    <a:lstStyle/>
                    <a:p>
                      <a:pPr algn="ctr"/>
                      <a:r>
                        <a:rPr lang="en-US" sz="1100" dirty="0" smtClean="0">
                          <a:latin typeface="Arial"/>
                          <a:cs typeface="Arial"/>
                        </a:rPr>
                        <a:t>&lt;nc:PersonNameType&gt;</a:t>
                      </a:r>
                      <a:endParaRPr lang="en-US" sz="1100" dirty="0">
                        <a:latin typeface="Arial"/>
                        <a:cs typeface="Arial"/>
                      </a:endParaRPr>
                    </a:p>
                  </a:txBody>
                  <a:tcPr marL="45720" marR="45720" anchor="b">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12700" cap="flat" cmpd="sng" algn="ctr">
                      <a:solidFill>
                        <a:prstClr val="white">
                          <a:lumMod val="95000"/>
                        </a:prstClr>
                      </a:solidFill>
                      <a:prstDash val="solid"/>
                      <a:round/>
                      <a:headEnd type="none" w="med" len="med"/>
                      <a:tailEnd type="none" w="med" len="med"/>
                    </a:lnB>
                    <a:solidFill>
                      <a:srgbClr val="376A99"/>
                    </a:solidFill>
                  </a:tcPr>
                </a:tc>
              </a:tr>
              <a:tr h="137160">
                <a:tc>
                  <a:txBody>
                    <a:bodyPr/>
                    <a:lstStyle/>
                    <a:p>
                      <a:pPr algn="ctr"/>
                      <a:r>
                        <a:rPr lang="en-US" sz="1100" dirty="0" smtClean="0">
                          <a:latin typeface="Arial"/>
                          <a:cs typeface="Arial"/>
                        </a:rPr>
                        <a:t>…</a:t>
                      </a:r>
                    </a:p>
                  </a:txBody>
                  <a:tcPr marL="45720" marR="45720">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prstClr val="white">
                          <a:lumMod val="95000"/>
                        </a:prstClr>
                      </a:solidFill>
                      <a:prstDash val="solid"/>
                      <a:round/>
                      <a:headEnd type="none" w="med" len="med"/>
                      <a:tailEnd type="none" w="med" len="med"/>
                    </a:lnT>
                    <a:lnB w="28575" cap="flat" cmpd="sng" algn="ctr">
                      <a:solidFill>
                        <a:srgbClr val="F2F2F2"/>
                      </a:solidFill>
                      <a:prstDash val="solid"/>
                      <a:round/>
                      <a:headEnd type="none" w="med" len="med"/>
                      <a:tailEnd type="none" w="med" len="med"/>
                    </a:lnB>
                    <a:solidFill>
                      <a:srgbClr val="376A99"/>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331990999"/>
              </p:ext>
            </p:extLst>
          </p:nvPr>
        </p:nvGraphicFramePr>
        <p:xfrm>
          <a:off x="6392337" y="1788212"/>
          <a:ext cx="2396066" cy="1600200"/>
        </p:xfrm>
        <a:graphic>
          <a:graphicData uri="http://schemas.openxmlformats.org/drawingml/2006/table">
            <a:tbl>
              <a:tblPr firstRow="1" bandRow="1">
                <a:tableStyleId>{8FD4443E-F989-4FC4-A0C8-D5A2AF1F390B}</a:tableStyleId>
              </a:tblPr>
              <a:tblGrid>
                <a:gridCol w="2396066"/>
              </a:tblGrid>
              <a:tr h="304800">
                <a:tc>
                  <a:txBody>
                    <a:bodyPr/>
                    <a:lstStyle/>
                    <a:p>
                      <a:pPr algn="ctr"/>
                      <a:r>
                        <a:rPr lang="en-US" sz="1200" dirty="0" smtClean="0">
                          <a:latin typeface="Arial"/>
                          <a:cs typeface="Arial"/>
                        </a:rPr>
                        <a:t>&lt;nc:PhysicalFeatureType&gt;</a:t>
                      </a:r>
                      <a:endParaRPr lang="en-US" sz="1200" dirty="0">
                        <a:latin typeface="Arial"/>
                        <a:cs typeface="Arial"/>
                      </a:endParaRPr>
                    </a:p>
                  </a:txBody>
                  <a:tcPr>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137160">
                <a:tc>
                  <a:txBody>
                    <a:bodyPr/>
                    <a:lstStyle/>
                    <a:p>
                      <a:pPr algn="ctr" fontAlgn="b"/>
                      <a:r>
                        <a:rPr lang="en-US" sz="1100" b="0" i="0" u="none" strike="noStrike" dirty="0" smtClean="0">
                          <a:solidFill>
                            <a:schemeClr val="bg1"/>
                          </a:solidFill>
                          <a:latin typeface="Arial"/>
                          <a:cs typeface="Arial"/>
                        </a:rPr>
                        <a:t>&lt;PhysicalFeatureCategory</a:t>
                      </a:r>
                      <a:r>
                        <a:rPr lang="en-US" sz="1100" b="0" i="0" u="none" strike="noStrike" dirty="0">
                          <a:solidFill>
                            <a:schemeClr val="bg1"/>
                          </a:solidFill>
                          <a:latin typeface="Arial"/>
                          <a:cs typeface="Arial"/>
                        </a:rPr>
                        <a:t>&gt;</a:t>
                      </a:r>
                    </a:p>
                  </a:txBody>
                  <a:tcPr marL="45720" marR="45720" anchor="b">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r h="137160">
                <a:tc>
                  <a:txBody>
                    <a:bodyPr/>
                    <a:lstStyle/>
                    <a:p>
                      <a:pPr algn="ctr" fontAlgn="b"/>
                      <a:r>
                        <a:rPr lang="en-US" sz="1100" b="0" i="0" u="none" strike="noStrike" dirty="0" smtClean="0">
                          <a:solidFill>
                            <a:schemeClr val="bg1"/>
                          </a:solidFill>
                          <a:latin typeface="Arial"/>
                          <a:cs typeface="Arial"/>
                        </a:rPr>
                        <a:t>&lt;PhysicalFeatureDescriptionText</a:t>
                      </a:r>
                      <a:r>
                        <a:rPr lang="en-US" sz="1100" b="0" i="0" u="none" strike="noStrike" dirty="0">
                          <a:solidFill>
                            <a:schemeClr val="bg1"/>
                          </a:solidFill>
                          <a:latin typeface="Arial"/>
                          <a:cs typeface="Arial"/>
                        </a:rPr>
                        <a:t>&gt;</a:t>
                      </a:r>
                    </a:p>
                  </a:txBody>
                  <a:tcPr marL="45720" marR="45720" anchor="b">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r h="137160">
                <a:tc>
                  <a:txBody>
                    <a:bodyPr/>
                    <a:lstStyle/>
                    <a:p>
                      <a:pPr algn="ctr" fontAlgn="b"/>
                      <a:r>
                        <a:rPr lang="en-US" sz="1100" b="0" i="0" u="none" strike="noStrike" dirty="0" smtClean="0">
                          <a:solidFill>
                            <a:schemeClr val="bg1"/>
                          </a:solidFill>
                          <a:latin typeface="Arial"/>
                          <a:cs typeface="Arial"/>
                        </a:rPr>
                        <a:t>&lt;PhysicalFeatureImage</a:t>
                      </a:r>
                      <a:r>
                        <a:rPr lang="en-US" sz="1100" b="0" i="0" u="none" strike="noStrike" dirty="0">
                          <a:solidFill>
                            <a:schemeClr val="bg1"/>
                          </a:solidFill>
                          <a:latin typeface="Arial"/>
                          <a:cs typeface="Arial"/>
                        </a:rPr>
                        <a:t>&gt;</a:t>
                      </a:r>
                    </a:p>
                  </a:txBody>
                  <a:tcPr marL="45720" marR="45720" anchor="b">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r h="137160">
                <a:tc>
                  <a:txBody>
                    <a:bodyPr/>
                    <a:lstStyle/>
                    <a:p>
                      <a:pPr algn="ctr" fontAlgn="b"/>
                      <a:r>
                        <a:rPr lang="en-US" sz="1100" b="0" i="0" u="none" strike="noStrike" dirty="0" smtClean="0">
                          <a:solidFill>
                            <a:schemeClr val="bg1"/>
                          </a:solidFill>
                          <a:latin typeface="Arial"/>
                          <a:cs typeface="Arial"/>
                        </a:rPr>
                        <a:t>&lt;PhysicalFeatureLocationText</a:t>
                      </a:r>
                      <a:r>
                        <a:rPr lang="en-US" sz="1100" b="0" i="0" u="none" strike="noStrike" dirty="0">
                          <a:solidFill>
                            <a:schemeClr val="bg1"/>
                          </a:solidFill>
                          <a:latin typeface="Arial"/>
                          <a:cs typeface="Arial"/>
                        </a:rPr>
                        <a:t>&gt;</a:t>
                      </a:r>
                    </a:p>
                  </a:txBody>
                  <a:tcPr marL="45720" marR="45720" anchor="b">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r h="137160">
                <a:tc>
                  <a:txBody>
                    <a:bodyPr/>
                    <a:lstStyle/>
                    <a:p>
                      <a:pPr algn="ctr" fontAlgn="b"/>
                      <a:r>
                        <a:rPr lang="en-US" sz="1100" b="0" i="0" u="none" strike="noStrike" dirty="0" smtClean="0">
                          <a:solidFill>
                            <a:schemeClr val="bg1"/>
                          </a:solidFill>
                          <a:latin typeface="Arial"/>
                          <a:cs typeface="Arial"/>
                        </a:rPr>
                        <a:t>…</a:t>
                      </a:r>
                      <a:endParaRPr lang="en-US" sz="1100" b="0" i="0" u="none" strike="noStrike" dirty="0">
                        <a:solidFill>
                          <a:schemeClr val="bg1"/>
                        </a:solidFill>
                        <a:latin typeface="Arial"/>
                        <a:cs typeface="Arial"/>
                      </a:endParaRPr>
                    </a:p>
                  </a:txBody>
                  <a:tcPr marL="45720" marR="45720" anchor="b">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F2F2F2"/>
                      </a:solidFill>
                      <a:prstDash val="solid"/>
                      <a:round/>
                      <a:headEnd type="none" w="med" len="med"/>
                      <a:tailEnd type="none" w="med" len="med"/>
                    </a:lnB>
                    <a:solidFill>
                      <a:srgbClr val="376A99"/>
                    </a:solid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860424703"/>
              </p:ext>
            </p:extLst>
          </p:nvPr>
        </p:nvGraphicFramePr>
        <p:xfrm>
          <a:off x="6392337" y="4287666"/>
          <a:ext cx="2370783" cy="1600200"/>
        </p:xfrm>
        <a:graphic>
          <a:graphicData uri="http://schemas.openxmlformats.org/drawingml/2006/table">
            <a:tbl>
              <a:tblPr firstRow="1" bandRow="1">
                <a:tableStyleId>{8FD4443E-F989-4FC4-A0C8-D5A2AF1F390B}</a:tableStyleId>
              </a:tblPr>
              <a:tblGrid>
                <a:gridCol w="2370783"/>
              </a:tblGrid>
              <a:tr h="304800">
                <a:tc>
                  <a:txBody>
                    <a:bodyPr/>
                    <a:lstStyle/>
                    <a:p>
                      <a:pPr algn="ctr"/>
                      <a:r>
                        <a:rPr lang="en-US" sz="1200" dirty="0" smtClean="0">
                          <a:latin typeface="Arial"/>
                          <a:cs typeface="Arial"/>
                        </a:rPr>
                        <a:t>&lt;nc:MedicalConditionType&gt;</a:t>
                      </a:r>
                      <a:endParaRPr lang="en-US" sz="1200" dirty="0">
                        <a:latin typeface="Arial"/>
                        <a:cs typeface="Arial"/>
                      </a:endParaRPr>
                    </a:p>
                  </a:txBody>
                  <a:tcPr>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137160">
                <a:tc>
                  <a:txBody>
                    <a:bodyPr/>
                    <a:lstStyle/>
                    <a:p>
                      <a:pPr algn="ctr" fontAlgn="b"/>
                      <a:r>
                        <a:rPr lang="en-US" sz="1100" b="0" i="0" u="none" strike="noStrike" dirty="0" smtClean="0">
                          <a:solidFill>
                            <a:schemeClr val="bg1"/>
                          </a:solidFill>
                          <a:latin typeface="Arial"/>
                          <a:cs typeface="Arial"/>
                        </a:rPr>
                        <a:t>&lt;MedicalConditionText</a:t>
                      </a:r>
                      <a:r>
                        <a:rPr lang="en-US" sz="1100" b="0" i="0" u="none" strike="noStrike" dirty="0">
                          <a:solidFill>
                            <a:schemeClr val="bg1"/>
                          </a:solidFill>
                          <a:latin typeface="Arial"/>
                          <a:cs typeface="Arial"/>
                        </a:rPr>
                        <a:t>&gt;</a:t>
                      </a:r>
                    </a:p>
                  </a:txBody>
                  <a:tcPr marL="45720" marR="45720" anchor="b">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r h="137160">
                <a:tc>
                  <a:txBody>
                    <a:bodyPr/>
                    <a:lstStyle/>
                    <a:p>
                      <a:pPr algn="ctr" fontAlgn="b"/>
                      <a:r>
                        <a:rPr lang="en-US" sz="1100" b="0" i="0" u="none" strike="noStrike" dirty="0" smtClean="0">
                          <a:solidFill>
                            <a:schemeClr val="bg1"/>
                          </a:solidFill>
                          <a:latin typeface="Arial"/>
                          <a:cs typeface="Arial"/>
                        </a:rPr>
                        <a:t>&lt;MedicalConditionCauseText</a:t>
                      </a:r>
                      <a:r>
                        <a:rPr lang="en-US" sz="1100" b="0" i="0" u="none" strike="noStrike" dirty="0">
                          <a:solidFill>
                            <a:schemeClr val="bg1"/>
                          </a:solidFill>
                          <a:latin typeface="Arial"/>
                          <a:cs typeface="Arial"/>
                        </a:rPr>
                        <a:t>&gt;</a:t>
                      </a:r>
                    </a:p>
                  </a:txBody>
                  <a:tcPr marL="45720" marR="45720" anchor="b">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r h="137160">
                <a:tc>
                  <a:txBody>
                    <a:bodyPr/>
                    <a:lstStyle/>
                    <a:p>
                      <a:pPr algn="ctr" fontAlgn="b"/>
                      <a:r>
                        <a:rPr lang="en-US" sz="1100" b="0" i="0" u="none" strike="noStrike" dirty="0" smtClean="0">
                          <a:solidFill>
                            <a:schemeClr val="bg1"/>
                          </a:solidFill>
                          <a:latin typeface="Arial"/>
                          <a:cs typeface="Arial"/>
                        </a:rPr>
                        <a:t>&lt;MedicalConditionDescriptionText</a:t>
                      </a:r>
                      <a:r>
                        <a:rPr lang="en-US" sz="1100" b="0" i="0" u="none" strike="noStrike" dirty="0">
                          <a:solidFill>
                            <a:schemeClr val="bg1"/>
                          </a:solidFill>
                          <a:latin typeface="Arial"/>
                          <a:cs typeface="Arial"/>
                        </a:rPr>
                        <a:t>&gt;</a:t>
                      </a:r>
                    </a:p>
                  </a:txBody>
                  <a:tcPr marL="45720" marR="45720" anchor="b">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r h="137160">
                <a:tc>
                  <a:txBody>
                    <a:bodyPr/>
                    <a:lstStyle/>
                    <a:p>
                      <a:pPr algn="ctr" fontAlgn="b"/>
                      <a:r>
                        <a:rPr lang="en-US" sz="1100" b="0" i="0" u="none" strike="noStrike" dirty="0" smtClean="0">
                          <a:solidFill>
                            <a:schemeClr val="bg1"/>
                          </a:solidFill>
                          <a:latin typeface="Arial"/>
                          <a:cs typeface="Arial"/>
                        </a:rPr>
                        <a:t>&lt;MedicalConditionSeverityText</a:t>
                      </a:r>
                      <a:r>
                        <a:rPr lang="en-US" sz="1100" b="0" i="0" u="none" strike="noStrike" dirty="0">
                          <a:solidFill>
                            <a:schemeClr val="bg1"/>
                          </a:solidFill>
                          <a:latin typeface="Arial"/>
                          <a:cs typeface="Arial"/>
                        </a:rPr>
                        <a:t>&gt;</a:t>
                      </a:r>
                    </a:p>
                  </a:txBody>
                  <a:tcPr marL="45720" marR="45720" anchor="b">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r h="137160">
                <a:tc>
                  <a:txBody>
                    <a:bodyPr/>
                    <a:lstStyle/>
                    <a:p>
                      <a:pPr algn="ctr" fontAlgn="b"/>
                      <a:r>
                        <a:rPr lang="en-US" sz="1100" b="0" i="0" u="none" strike="noStrike" dirty="0" smtClean="0">
                          <a:solidFill>
                            <a:schemeClr val="bg1"/>
                          </a:solidFill>
                          <a:latin typeface="Arial"/>
                          <a:cs typeface="Arial"/>
                        </a:rPr>
                        <a:t>…</a:t>
                      </a:r>
                      <a:endParaRPr lang="en-US" sz="1100" b="0" i="0" u="none" strike="noStrike" dirty="0">
                        <a:solidFill>
                          <a:schemeClr val="bg1"/>
                        </a:solidFill>
                        <a:latin typeface="Arial"/>
                        <a:cs typeface="Arial"/>
                      </a:endParaRPr>
                    </a:p>
                  </a:txBody>
                  <a:tcPr marL="45720" marR="45720" anchor="b">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F2F2F2"/>
                      </a:solidFill>
                      <a:prstDash val="solid"/>
                      <a:round/>
                      <a:headEnd type="none" w="med" len="med"/>
                      <a:tailEnd type="none" w="med" len="med"/>
                    </a:lnB>
                    <a:solidFill>
                      <a:srgbClr val="376A99"/>
                    </a:solid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925982785"/>
              </p:ext>
            </p:extLst>
          </p:nvPr>
        </p:nvGraphicFramePr>
        <p:xfrm>
          <a:off x="349471" y="3564466"/>
          <a:ext cx="2345267" cy="2028988"/>
        </p:xfrm>
        <a:graphic>
          <a:graphicData uri="http://schemas.openxmlformats.org/drawingml/2006/table">
            <a:tbl>
              <a:tblPr firstRow="1" bandRow="1">
                <a:tableStyleId>{8FD4443E-F989-4FC4-A0C8-D5A2AF1F390B}</a:tableStyleId>
              </a:tblPr>
              <a:tblGrid>
                <a:gridCol w="2345267"/>
              </a:tblGrid>
              <a:tr h="294412">
                <a:tc>
                  <a:txBody>
                    <a:bodyPr/>
                    <a:lstStyle/>
                    <a:p>
                      <a:pPr algn="ctr"/>
                      <a:r>
                        <a:rPr lang="en-US" sz="1200" dirty="0" smtClean="0">
                          <a:latin typeface="Arial"/>
                          <a:cs typeface="Arial"/>
                        </a:rPr>
                        <a:t>&lt;nc:InjuryType&gt;</a:t>
                      </a:r>
                      <a:endParaRPr lang="en-US" sz="1200" dirty="0">
                        <a:latin typeface="Arial"/>
                        <a:cs typeface="Arial"/>
                      </a:endParaRPr>
                    </a:p>
                  </a:txBody>
                  <a:tcPr marT="45726" marB="45726">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294412">
                <a:tc>
                  <a:txBody>
                    <a:bodyPr/>
                    <a:lstStyle/>
                    <a:p>
                      <a:pPr algn="ctr" fontAlgn="b"/>
                      <a:r>
                        <a:rPr lang="en-US" sz="1100" b="0" i="0" u="none" strike="noStrike" dirty="0" smtClean="0">
                          <a:solidFill>
                            <a:schemeClr val="bg1"/>
                          </a:solidFill>
                          <a:latin typeface="Arial"/>
                          <a:cs typeface="Arial"/>
                        </a:rPr>
                        <a:t>&lt;InjuryCategoryText</a:t>
                      </a:r>
                      <a:r>
                        <a:rPr lang="en-US" sz="1100" b="0" i="0" u="none" strike="noStrike" dirty="0">
                          <a:solidFill>
                            <a:schemeClr val="bg1"/>
                          </a:solidFill>
                          <a:latin typeface="Arial"/>
                          <a:cs typeface="Arial"/>
                        </a:rPr>
                        <a:t>&gt;</a:t>
                      </a:r>
                    </a:p>
                  </a:txBody>
                  <a:tcPr marL="45720" marR="45720" marT="45726" marB="45726" anchor="b">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r h="294412">
                <a:tc>
                  <a:txBody>
                    <a:bodyPr/>
                    <a:lstStyle/>
                    <a:p>
                      <a:pPr algn="ctr" fontAlgn="b"/>
                      <a:r>
                        <a:rPr lang="en-US" sz="1100" b="0" i="0" u="none" strike="noStrike" dirty="0" smtClean="0">
                          <a:solidFill>
                            <a:schemeClr val="bg1"/>
                          </a:solidFill>
                          <a:latin typeface="Arial"/>
                          <a:cs typeface="Arial"/>
                        </a:rPr>
                        <a:t>&lt;InjuryDate</a:t>
                      </a:r>
                      <a:r>
                        <a:rPr lang="en-US" sz="1100" b="0" i="0" u="none" strike="noStrike" dirty="0">
                          <a:solidFill>
                            <a:schemeClr val="bg1"/>
                          </a:solidFill>
                          <a:latin typeface="Arial"/>
                          <a:cs typeface="Arial"/>
                        </a:rPr>
                        <a:t>&gt;</a:t>
                      </a:r>
                    </a:p>
                  </a:txBody>
                  <a:tcPr marL="45720" marR="45720" marT="45726" marB="45726" anchor="b">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r h="291957">
                <a:tc>
                  <a:txBody>
                    <a:bodyPr/>
                    <a:lstStyle/>
                    <a:p>
                      <a:pPr algn="ctr" fontAlgn="b"/>
                      <a:r>
                        <a:rPr lang="en-US" sz="1100" b="0" i="0" u="none" strike="noStrike" dirty="0" smtClean="0">
                          <a:solidFill>
                            <a:schemeClr val="bg1"/>
                          </a:solidFill>
                          <a:latin typeface="Arial"/>
                          <a:cs typeface="Arial"/>
                        </a:rPr>
                        <a:t>&lt;InjuryDescriptionText</a:t>
                      </a:r>
                      <a:r>
                        <a:rPr lang="en-US" sz="1100" b="0" i="0" u="none" strike="noStrike" dirty="0">
                          <a:solidFill>
                            <a:schemeClr val="bg1"/>
                          </a:solidFill>
                          <a:latin typeface="Arial"/>
                          <a:cs typeface="Arial"/>
                        </a:rPr>
                        <a:t>&gt;</a:t>
                      </a:r>
                    </a:p>
                  </a:txBody>
                  <a:tcPr marL="45720" marR="45720" marT="45726" marB="45726" anchor="b">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r h="294412">
                <a:tc>
                  <a:txBody>
                    <a:bodyPr/>
                    <a:lstStyle/>
                    <a:p>
                      <a:pPr algn="ctr" fontAlgn="b"/>
                      <a:r>
                        <a:rPr lang="en-US" sz="1100" b="0" i="0" u="none" strike="noStrike" dirty="0" smtClean="0">
                          <a:solidFill>
                            <a:schemeClr val="bg1"/>
                          </a:solidFill>
                          <a:latin typeface="Arial"/>
                          <a:cs typeface="Arial"/>
                        </a:rPr>
                        <a:t>&lt;InjuryLocationText</a:t>
                      </a:r>
                      <a:r>
                        <a:rPr lang="en-US" sz="1100" b="0" i="0" u="none" strike="noStrike" dirty="0">
                          <a:solidFill>
                            <a:schemeClr val="bg1"/>
                          </a:solidFill>
                          <a:latin typeface="Arial"/>
                          <a:cs typeface="Arial"/>
                        </a:rPr>
                        <a:t>&gt;</a:t>
                      </a:r>
                    </a:p>
                  </a:txBody>
                  <a:tcPr marL="45720" marR="45720" marT="45726" marB="45726" anchor="b">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r h="294412">
                <a:tc>
                  <a:txBody>
                    <a:bodyPr/>
                    <a:lstStyle/>
                    <a:p>
                      <a:pPr algn="ctr" fontAlgn="b"/>
                      <a:r>
                        <a:rPr lang="en-US" sz="1100" b="0" i="0" u="none" strike="noStrike" dirty="0" smtClean="0">
                          <a:solidFill>
                            <a:schemeClr val="bg1"/>
                          </a:solidFill>
                          <a:latin typeface="Arial"/>
                          <a:cs typeface="Arial"/>
                        </a:rPr>
                        <a:t>&lt;InjurySeverityText</a:t>
                      </a:r>
                      <a:r>
                        <a:rPr lang="en-US" sz="1100" b="0" i="0" u="none" strike="noStrike" dirty="0">
                          <a:solidFill>
                            <a:schemeClr val="bg1"/>
                          </a:solidFill>
                          <a:latin typeface="Arial"/>
                          <a:cs typeface="Arial"/>
                        </a:rPr>
                        <a:t>&gt;</a:t>
                      </a:r>
                    </a:p>
                  </a:txBody>
                  <a:tcPr marL="45720" marR="45720" marT="45726" marB="45726" anchor="b">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r h="264971">
                <a:tc>
                  <a:txBody>
                    <a:bodyPr/>
                    <a:lstStyle/>
                    <a:p>
                      <a:pPr algn="ctr" fontAlgn="b"/>
                      <a:r>
                        <a:rPr lang="en-US" sz="1100" b="0" i="0" u="none" strike="noStrike" dirty="0" smtClean="0">
                          <a:solidFill>
                            <a:schemeClr val="bg1"/>
                          </a:solidFill>
                          <a:latin typeface="Arial"/>
                          <a:cs typeface="Arial"/>
                        </a:rPr>
                        <a:t>…</a:t>
                      </a:r>
                      <a:endParaRPr lang="en-US" sz="1100" b="0" i="0" u="none" strike="noStrike" dirty="0">
                        <a:solidFill>
                          <a:schemeClr val="bg1"/>
                        </a:solidFill>
                        <a:latin typeface="Arial"/>
                        <a:cs typeface="Arial"/>
                      </a:endParaRPr>
                    </a:p>
                  </a:txBody>
                  <a:tcPr marL="45720" marR="45720" marT="45726" marB="45726" anchor="b">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F2F2F2"/>
                      </a:solidFill>
                      <a:prstDash val="solid"/>
                      <a:round/>
                      <a:headEnd type="none" w="med" len="med"/>
                      <a:tailEnd type="none" w="med" len="med"/>
                    </a:lnB>
                    <a:solidFill>
                      <a:srgbClr val="376A99"/>
                    </a:solidFill>
                  </a:tcPr>
                </a:tc>
              </a:tr>
            </a:tbl>
          </a:graphicData>
        </a:graphic>
      </p:graphicFrame>
      <p:sp>
        <p:nvSpPr>
          <p:cNvPr id="35" name="Oval 34"/>
          <p:cNvSpPr/>
          <p:nvPr/>
        </p:nvSpPr>
        <p:spPr>
          <a:xfrm>
            <a:off x="5819681" y="5130801"/>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10</a:t>
            </a:fld>
            <a:endParaRPr lang="en-US" dirty="0"/>
          </a:p>
        </p:txBody>
      </p:sp>
      <p:sp>
        <p:nvSpPr>
          <p:cNvPr id="27" name="Text Placeholder 1"/>
          <p:cNvSpPr txBox="1">
            <a:spLocks/>
          </p:cNvSpPr>
          <p:nvPr/>
        </p:nvSpPr>
        <p:spPr>
          <a:xfrm>
            <a:off x="357937" y="988536"/>
            <a:ext cx="8362731" cy="535463"/>
          </a:xfrm>
          <a:prstGeom prst="rect">
            <a:avLst/>
          </a:prstGeom>
        </p:spPr>
        <p:txBody>
          <a:bodyPr vert="horz" lIns="0" tIns="45720" rIns="91440" bIns="45720" rtlCol="0">
            <a:no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1F497D"/>
              </a:buClr>
            </a:pPr>
            <a:r>
              <a:rPr lang="en-US" sz="1900" b="1" dirty="0" smtClean="0">
                <a:solidFill>
                  <a:srgbClr val="1F497D"/>
                </a:solidFill>
                <a:latin typeface="Arial" charset="0"/>
                <a:cs typeface="Arial" charset="0"/>
              </a:rPr>
              <a:t>Approximately </a:t>
            </a:r>
            <a:r>
              <a:rPr lang="en-US" sz="1900" b="1" dirty="0">
                <a:solidFill>
                  <a:srgbClr val="1F497D"/>
                </a:solidFill>
                <a:latin typeface="Arial" charset="0"/>
                <a:cs typeface="Arial" charset="0"/>
              </a:rPr>
              <a:t>200 </a:t>
            </a:r>
            <a:r>
              <a:rPr lang="en-US" sz="1900" b="1" dirty="0" smtClean="0">
                <a:solidFill>
                  <a:srgbClr val="1F497D"/>
                </a:solidFill>
                <a:latin typeface="Arial" charset="0"/>
                <a:cs typeface="Arial" charset="0"/>
              </a:rPr>
              <a:t>discrete </a:t>
            </a:r>
            <a:r>
              <a:rPr lang="en-US" sz="1900" b="1" dirty="0">
                <a:solidFill>
                  <a:srgbClr val="1F497D"/>
                </a:solidFill>
                <a:latin typeface="Arial" charset="0"/>
                <a:cs typeface="Arial" charset="0"/>
              </a:rPr>
              <a:t>fields for Person information </a:t>
            </a:r>
            <a:r>
              <a:rPr lang="en-US" sz="1900" dirty="0">
                <a:solidFill>
                  <a:schemeClr val="tx1"/>
                </a:solidFill>
                <a:latin typeface="Arial" charset="0"/>
                <a:cs typeface="Arial" charset="0"/>
              </a:rPr>
              <a:t>across all     domains</a:t>
            </a:r>
          </a:p>
        </p:txBody>
      </p:sp>
      <p:sp>
        <p:nvSpPr>
          <p:cNvPr id="3" name="Title 2"/>
          <p:cNvSpPr>
            <a:spLocks noGrp="1"/>
          </p:cNvSpPr>
          <p:nvPr>
            <p:ph type="title"/>
          </p:nvPr>
        </p:nvSpPr>
        <p:spPr/>
        <p:txBody>
          <a:bodyPr>
            <a:normAutofit/>
          </a:bodyPr>
          <a:lstStyle/>
          <a:p>
            <a:r>
              <a:rPr lang="en-US" dirty="0"/>
              <a:t>NIEM Core </a:t>
            </a:r>
            <a:r>
              <a:rPr lang="en-US" dirty="0" smtClean="0"/>
              <a:t>Component: </a:t>
            </a:r>
            <a:r>
              <a:rPr lang="en-US" b="0" dirty="0" smtClean="0"/>
              <a:t>&lt;</a:t>
            </a:r>
            <a:r>
              <a:rPr lang="en-US" b="0" dirty="0"/>
              <a:t>nc:Person&gt;</a:t>
            </a:r>
          </a:p>
        </p:txBody>
      </p:sp>
      <p:sp>
        <p:nvSpPr>
          <p:cNvPr id="10" name="Rectangle 9"/>
          <p:cNvSpPr/>
          <p:nvPr/>
        </p:nvSpPr>
        <p:spPr>
          <a:xfrm>
            <a:off x="3725333" y="4715932"/>
            <a:ext cx="1659467" cy="313267"/>
          </a:xfrm>
          <a:prstGeom prst="rect">
            <a:avLst/>
          </a:prstGeom>
          <a:noFill/>
          <a:ln w="381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6" name="Rectangle 35"/>
          <p:cNvSpPr/>
          <p:nvPr/>
        </p:nvSpPr>
        <p:spPr>
          <a:xfrm>
            <a:off x="349469" y="3564466"/>
            <a:ext cx="2345269" cy="1998134"/>
          </a:xfrm>
          <a:prstGeom prst="rect">
            <a:avLst/>
          </a:prstGeom>
          <a:noFill/>
          <a:ln w="381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cxnSp>
        <p:nvCxnSpPr>
          <p:cNvPr id="16" name="Straight Connector 15"/>
          <p:cNvCxnSpPr>
            <a:stCxn id="10" idx="1"/>
            <a:endCxn id="37" idx="6"/>
          </p:cNvCxnSpPr>
          <p:nvPr/>
        </p:nvCxnSpPr>
        <p:spPr>
          <a:xfrm flipH="1">
            <a:off x="2770938" y="4872566"/>
            <a:ext cx="954395" cy="4232"/>
          </a:xfrm>
          <a:prstGeom prst="line">
            <a:avLst/>
          </a:pr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3649133" y="4800598"/>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x</a:t>
            </a:r>
          </a:p>
        </p:txBody>
      </p:sp>
      <p:sp>
        <p:nvSpPr>
          <p:cNvPr id="37" name="Oval 36"/>
          <p:cNvSpPr/>
          <p:nvPr/>
        </p:nvSpPr>
        <p:spPr>
          <a:xfrm>
            <a:off x="2618538" y="4800598"/>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x</a:t>
            </a:r>
          </a:p>
        </p:txBody>
      </p:sp>
      <p:sp>
        <p:nvSpPr>
          <p:cNvPr id="42" name="Rectangle 41"/>
          <p:cNvSpPr/>
          <p:nvPr/>
        </p:nvSpPr>
        <p:spPr>
          <a:xfrm>
            <a:off x="3725333" y="2252131"/>
            <a:ext cx="1659467" cy="313267"/>
          </a:xfrm>
          <a:prstGeom prst="rect">
            <a:avLst/>
          </a:prstGeom>
          <a:noFill/>
          <a:ln w="381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cxnSp>
        <p:nvCxnSpPr>
          <p:cNvPr id="43" name="Straight Connector 42"/>
          <p:cNvCxnSpPr>
            <a:stCxn id="42" idx="1"/>
            <a:endCxn id="45" idx="6"/>
          </p:cNvCxnSpPr>
          <p:nvPr/>
        </p:nvCxnSpPr>
        <p:spPr>
          <a:xfrm flipH="1">
            <a:off x="2770938" y="2408765"/>
            <a:ext cx="954395" cy="4232"/>
          </a:xfrm>
          <a:prstGeom prst="line">
            <a:avLst/>
          </a:pr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sp>
        <p:nvSpPr>
          <p:cNvPr id="44" name="Oval 43"/>
          <p:cNvSpPr/>
          <p:nvPr/>
        </p:nvSpPr>
        <p:spPr>
          <a:xfrm>
            <a:off x="3649133" y="2336797"/>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x</a:t>
            </a:r>
          </a:p>
        </p:txBody>
      </p:sp>
      <p:sp>
        <p:nvSpPr>
          <p:cNvPr id="45" name="Oval 44"/>
          <p:cNvSpPr/>
          <p:nvPr/>
        </p:nvSpPr>
        <p:spPr>
          <a:xfrm>
            <a:off x="2618538" y="2336797"/>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x</a:t>
            </a:r>
          </a:p>
        </p:txBody>
      </p:sp>
      <p:sp>
        <p:nvSpPr>
          <p:cNvPr id="46" name="Rectangle 45"/>
          <p:cNvSpPr/>
          <p:nvPr/>
        </p:nvSpPr>
        <p:spPr>
          <a:xfrm>
            <a:off x="349469" y="1788212"/>
            <a:ext cx="2345269" cy="1600200"/>
          </a:xfrm>
          <a:prstGeom prst="rect">
            <a:avLst/>
          </a:prstGeom>
          <a:noFill/>
          <a:ln w="381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Rectangle 46"/>
          <p:cNvSpPr/>
          <p:nvPr/>
        </p:nvSpPr>
        <p:spPr>
          <a:xfrm>
            <a:off x="3310467" y="3615266"/>
            <a:ext cx="2556933" cy="313267"/>
          </a:xfrm>
          <a:prstGeom prst="rect">
            <a:avLst/>
          </a:prstGeom>
          <a:noFill/>
          <a:ln w="381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cxnSp>
        <p:nvCxnSpPr>
          <p:cNvPr id="48" name="Straight Connector 47"/>
          <p:cNvCxnSpPr>
            <a:stCxn id="51" idx="4"/>
            <a:endCxn id="49" idx="7"/>
          </p:cNvCxnSpPr>
          <p:nvPr/>
        </p:nvCxnSpPr>
        <p:spPr>
          <a:xfrm flipH="1">
            <a:off x="5921282" y="2650062"/>
            <a:ext cx="494851" cy="1072188"/>
          </a:xfrm>
          <a:prstGeom prst="line">
            <a:avLst/>
          </a:pr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5791200" y="369993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x</a:t>
            </a:r>
          </a:p>
        </p:txBody>
      </p:sp>
      <p:sp>
        <p:nvSpPr>
          <p:cNvPr id="51" name="Oval 50"/>
          <p:cNvSpPr/>
          <p:nvPr/>
        </p:nvSpPr>
        <p:spPr>
          <a:xfrm>
            <a:off x="6339933" y="249766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x</a:t>
            </a:r>
          </a:p>
        </p:txBody>
      </p:sp>
      <p:sp>
        <p:nvSpPr>
          <p:cNvPr id="58" name="Rectangle 57"/>
          <p:cNvSpPr/>
          <p:nvPr/>
        </p:nvSpPr>
        <p:spPr>
          <a:xfrm>
            <a:off x="6392337" y="1788212"/>
            <a:ext cx="2396066" cy="1600200"/>
          </a:xfrm>
          <a:prstGeom prst="rect">
            <a:avLst/>
          </a:prstGeom>
          <a:noFill/>
          <a:ln w="381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9" name="Rectangle 58"/>
          <p:cNvSpPr/>
          <p:nvPr/>
        </p:nvSpPr>
        <p:spPr>
          <a:xfrm>
            <a:off x="3310467" y="5046131"/>
            <a:ext cx="2556933" cy="313267"/>
          </a:xfrm>
          <a:prstGeom prst="rect">
            <a:avLst/>
          </a:prstGeom>
          <a:noFill/>
          <a:ln w="381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60" name="Rectangle 59"/>
          <p:cNvSpPr/>
          <p:nvPr/>
        </p:nvSpPr>
        <p:spPr>
          <a:xfrm>
            <a:off x="6392337" y="4287666"/>
            <a:ext cx="2370783" cy="1600200"/>
          </a:xfrm>
          <a:prstGeom prst="rect">
            <a:avLst/>
          </a:prstGeom>
          <a:noFill/>
          <a:ln w="381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cxnSp>
        <p:nvCxnSpPr>
          <p:cNvPr id="61" name="Straight Connector 60"/>
          <p:cNvCxnSpPr/>
          <p:nvPr/>
        </p:nvCxnSpPr>
        <p:spPr>
          <a:xfrm flipH="1">
            <a:off x="5867401" y="5215465"/>
            <a:ext cx="524936" cy="0"/>
          </a:xfrm>
          <a:prstGeom prst="line">
            <a:avLst/>
          </a:pr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6316137" y="5139278"/>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x</a:t>
            </a:r>
          </a:p>
        </p:txBody>
      </p:sp>
      <p:grpSp>
        <p:nvGrpSpPr>
          <p:cNvPr id="38" name="Group 37"/>
          <p:cNvGrpSpPr/>
          <p:nvPr/>
        </p:nvGrpSpPr>
        <p:grpSpPr>
          <a:xfrm>
            <a:off x="7407343" y="730894"/>
            <a:ext cx="1235427" cy="143483"/>
            <a:chOff x="3462929" y="4029126"/>
            <a:chExt cx="1696889" cy="197077"/>
          </a:xfrm>
        </p:grpSpPr>
        <p:cxnSp>
          <p:nvCxnSpPr>
            <p:cNvPr id="39" name="Straight Connector 38"/>
            <p:cNvCxnSpPr>
              <a:endCxn id="5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1" name="Oval 40"/>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0" name="Oval 4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2" name="Oval 5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3" name="Oval 5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Tree>
    <p:extLst>
      <p:ext uri="{BB962C8B-B14F-4D97-AF65-F5344CB8AC3E}">
        <p14:creationId xmlns:p14="http://schemas.microsoft.com/office/powerpoint/2010/main" val="39964370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631107766"/>
              </p:ext>
            </p:extLst>
          </p:nvPr>
        </p:nvGraphicFramePr>
        <p:xfrm>
          <a:off x="304800" y="1305812"/>
          <a:ext cx="2667000" cy="2165892"/>
        </p:xfrm>
        <a:graphic>
          <a:graphicData uri="http://schemas.openxmlformats.org/drawingml/2006/table">
            <a:tbl>
              <a:tblPr firstRow="1" bandRow="1">
                <a:tableStyleId>{8FD4443E-F989-4FC4-A0C8-D5A2AF1F390B}</a:tableStyleId>
              </a:tblPr>
              <a:tblGrid>
                <a:gridCol w="2667000"/>
              </a:tblGrid>
              <a:tr h="489912">
                <a:tc>
                  <a:txBody>
                    <a:bodyPr/>
                    <a:lstStyle/>
                    <a:p>
                      <a:pPr algn="ctr"/>
                      <a:r>
                        <a:rPr lang="en-US" sz="2000" b="1" dirty="0" smtClean="0">
                          <a:solidFill>
                            <a:schemeClr val="bg1"/>
                          </a:solidFill>
                          <a:latin typeface="Arial"/>
                          <a:cs typeface="Arial"/>
                        </a:rPr>
                        <a:t>&lt;nc:Activity&gt;</a:t>
                      </a:r>
                      <a:endParaRPr lang="en-US" sz="2000" b="1" dirty="0">
                        <a:solidFill>
                          <a:schemeClr val="bg1"/>
                        </a:solidFill>
                        <a:latin typeface="Arial"/>
                        <a:cs typeface="Arial"/>
                      </a:endParaRPr>
                    </a:p>
                  </a:txBody>
                  <a:tcPr marT="45678" marB="45678">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r>
              <a:tr h="3351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bg1"/>
                          </a:solidFill>
                          <a:latin typeface="Arial"/>
                          <a:cs typeface="Arial"/>
                        </a:rPr>
                        <a:t>&lt;ActivityDate&gt;</a:t>
                      </a:r>
                    </a:p>
                  </a:txBody>
                  <a:tcPr marT="45678" marB="45678">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r>
              <a:tr h="335175">
                <a:tc>
                  <a:txBody>
                    <a:bodyPr/>
                    <a:lstStyle/>
                    <a:p>
                      <a:pPr algn="ctr"/>
                      <a:r>
                        <a:rPr lang="en-US" sz="1600" b="0" dirty="0" smtClean="0">
                          <a:solidFill>
                            <a:schemeClr val="bg1"/>
                          </a:solidFill>
                          <a:latin typeface="Arial"/>
                          <a:cs typeface="Arial"/>
                        </a:rPr>
                        <a:t>&lt;ActivityCategoryText&gt;</a:t>
                      </a:r>
                      <a:endParaRPr lang="en-US" sz="1600" b="0" dirty="0">
                        <a:solidFill>
                          <a:schemeClr val="bg1"/>
                        </a:solidFill>
                        <a:latin typeface="Arial"/>
                        <a:cs typeface="Arial"/>
                      </a:endParaRPr>
                    </a:p>
                  </a:txBody>
                  <a:tcPr marT="45678" marB="45678">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r>
              <a:tr h="3351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bg1"/>
                          </a:solidFill>
                          <a:latin typeface="Arial"/>
                          <a:ea typeface="+mn-ea"/>
                          <a:cs typeface="Arial"/>
                        </a:rPr>
                        <a:t>&lt;ActivityDescriptionText&gt;</a:t>
                      </a:r>
                    </a:p>
                  </a:txBody>
                  <a:tcPr marT="45678" marB="45678">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r>
              <a:tr h="335175">
                <a:tc>
                  <a:txBody>
                    <a:bodyPr/>
                    <a:lstStyle/>
                    <a:p>
                      <a:pPr algn="ctr"/>
                      <a:r>
                        <a:rPr lang="en-US" sz="1600" b="0" dirty="0" smtClean="0">
                          <a:solidFill>
                            <a:schemeClr val="bg1"/>
                          </a:solidFill>
                          <a:latin typeface="Arial"/>
                          <a:cs typeface="Arial"/>
                        </a:rPr>
                        <a:t>&lt;ActivityDisposition&gt;</a:t>
                      </a:r>
                    </a:p>
                  </a:txBody>
                  <a:tcPr marT="45678" marB="45678">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r>
              <a:tr h="335175">
                <a:tc>
                  <a:txBody>
                    <a:bodyPr/>
                    <a:lstStyle/>
                    <a:p>
                      <a:pPr algn="ctr"/>
                      <a:r>
                        <a:rPr lang="en-US" sz="1600" b="0" dirty="0" smtClean="0">
                          <a:latin typeface="Arial"/>
                          <a:cs typeface="Arial"/>
                        </a:rPr>
                        <a:t>…</a:t>
                      </a:r>
                    </a:p>
                  </a:txBody>
                  <a:tcPr marT="45678" marB="45678">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F2F2F2"/>
                      </a:solidFill>
                      <a:prstDash val="solid"/>
                      <a:round/>
                      <a:headEnd type="none" w="med" len="med"/>
                      <a:tailEnd type="none" w="med" len="med"/>
                    </a:lnB>
                    <a:solidFill>
                      <a:schemeClr val="accent5">
                        <a:lumMod val="75000"/>
                      </a:schemeClr>
                    </a:solid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124313230"/>
              </p:ext>
            </p:extLst>
          </p:nvPr>
        </p:nvGraphicFramePr>
        <p:xfrm>
          <a:off x="3429000" y="3352800"/>
          <a:ext cx="2362200" cy="2223952"/>
        </p:xfrm>
        <a:graphic>
          <a:graphicData uri="http://schemas.openxmlformats.org/drawingml/2006/table">
            <a:tbl>
              <a:tblPr firstRow="1" bandRow="1">
                <a:tableStyleId>{8FD4443E-F989-4FC4-A0C8-D5A2AF1F390B}</a:tableStyleId>
              </a:tblPr>
              <a:tblGrid>
                <a:gridCol w="2362200"/>
              </a:tblGrid>
              <a:tr h="304639">
                <a:tc>
                  <a:txBody>
                    <a:bodyPr/>
                    <a:lstStyle/>
                    <a:p>
                      <a:pPr algn="ctr"/>
                      <a:r>
                        <a:rPr lang="en-US" sz="1400" dirty="0" smtClean="0">
                          <a:latin typeface="+mj-lt"/>
                        </a:rPr>
                        <a:t>&lt;em:AlarmEvent&gt;</a:t>
                      </a:r>
                      <a:endParaRPr lang="en-US" sz="1400" dirty="0">
                        <a:latin typeface="+mj-lt"/>
                      </a:endParaRPr>
                    </a:p>
                  </a:txBody>
                  <a:tcPr marT="45652" marB="45652">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28575" cap="flat" cmpd="sng" algn="ctr">
                      <a:solidFill>
                        <a:srgbClr val="F2F2F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r>
              <a:tr h="27416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lt1"/>
                          </a:solidFill>
                          <a:latin typeface="+mj-lt"/>
                          <a:ea typeface="+mn-ea"/>
                          <a:cs typeface="+mn-cs"/>
                        </a:rPr>
                        <a:t>&lt;</a:t>
                      </a:r>
                      <a:r>
                        <a:rPr lang="en-US" sz="1200" kern="1200" dirty="0" err="1" smtClean="0">
                          <a:solidFill>
                            <a:schemeClr val="lt1"/>
                          </a:solidFill>
                          <a:latin typeface="+mj-lt"/>
                          <a:ea typeface="+mn-ea"/>
                          <a:cs typeface="+mn-cs"/>
                        </a:rPr>
                        <a:t>ActivityDate</a:t>
                      </a:r>
                      <a:r>
                        <a:rPr lang="en-US" sz="1200" kern="1200" dirty="0" smtClean="0">
                          <a:solidFill>
                            <a:schemeClr val="lt1"/>
                          </a:solidFill>
                          <a:latin typeface="+mj-lt"/>
                          <a:ea typeface="+mn-ea"/>
                          <a:cs typeface="+mn-cs"/>
                        </a:rPr>
                        <a:t>&gt;</a:t>
                      </a:r>
                    </a:p>
                  </a:txBody>
                  <a:tcPr marT="45652" marB="45652">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r>
              <a:tr h="27416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lt1"/>
                          </a:solidFill>
                          <a:latin typeface="+mj-lt"/>
                          <a:ea typeface="+mn-ea"/>
                          <a:cs typeface="+mn-cs"/>
                        </a:rPr>
                        <a:t>&lt;</a:t>
                      </a:r>
                      <a:r>
                        <a:rPr lang="en-US" sz="1200" kern="1200" dirty="0" err="1" smtClean="0">
                          <a:solidFill>
                            <a:schemeClr val="lt1"/>
                          </a:solidFill>
                          <a:latin typeface="+mj-lt"/>
                          <a:ea typeface="+mn-ea"/>
                          <a:cs typeface="+mn-cs"/>
                        </a:rPr>
                        <a:t>ActivityCategoryText</a:t>
                      </a:r>
                      <a:r>
                        <a:rPr lang="en-US" sz="1200" kern="1200" dirty="0" smtClean="0">
                          <a:solidFill>
                            <a:schemeClr val="lt1"/>
                          </a:solidFill>
                          <a:latin typeface="+mj-lt"/>
                          <a:ea typeface="+mn-ea"/>
                          <a:cs typeface="+mn-cs"/>
                        </a:rPr>
                        <a:t>&gt;</a:t>
                      </a:r>
                    </a:p>
                  </a:txBody>
                  <a:tcPr marT="45652" marB="45652">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r>
              <a:tr h="27416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lt1"/>
                          </a:solidFill>
                          <a:latin typeface="+mj-lt"/>
                          <a:ea typeface="+mn-ea"/>
                          <a:cs typeface="+mn-cs"/>
                        </a:rPr>
                        <a:t>&lt;</a:t>
                      </a:r>
                      <a:r>
                        <a:rPr lang="en-US" sz="1200" kern="1200" dirty="0" err="1" smtClean="0">
                          <a:solidFill>
                            <a:schemeClr val="lt1"/>
                          </a:solidFill>
                          <a:latin typeface="+mj-lt"/>
                          <a:ea typeface="+mn-ea"/>
                          <a:cs typeface="+mn-cs"/>
                        </a:rPr>
                        <a:t>ActivityDescriptionText</a:t>
                      </a:r>
                      <a:r>
                        <a:rPr lang="en-US" sz="1200" kern="1200" dirty="0" smtClean="0">
                          <a:solidFill>
                            <a:schemeClr val="lt1"/>
                          </a:solidFill>
                          <a:latin typeface="+mj-lt"/>
                          <a:ea typeface="+mn-ea"/>
                          <a:cs typeface="+mn-cs"/>
                        </a:rPr>
                        <a:t>&gt;</a:t>
                      </a:r>
                    </a:p>
                  </a:txBody>
                  <a:tcPr marT="45652" marB="45652">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r>
              <a:tr h="27416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lt1"/>
                          </a:solidFill>
                          <a:latin typeface="+mj-lt"/>
                          <a:ea typeface="+mn-ea"/>
                          <a:cs typeface="+mn-cs"/>
                        </a:rPr>
                        <a:t>&lt;</a:t>
                      </a:r>
                      <a:r>
                        <a:rPr lang="en-US" sz="1200" kern="1200" dirty="0" err="1" smtClean="0">
                          <a:solidFill>
                            <a:schemeClr val="lt1"/>
                          </a:solidFill>
                          <a:latin typeface="+mj-lt"/>
                          <a:ea typeface="+mn-ea"/>
                          <a:cs typeface="+mn-cs"/>
                        </a:rPr>
                        <a:t>ActivityDisposition</a:t>
                      </a:r>
                      <a:r>
                        <a:rPr lang="en-US" sz="1200" kern="1200" dirty="0" smtClean="0">
                          <a:solidFill>
                            <a:schemeClr val="lt1"/>
                          </a:solidFill>
                          <a:latin typeface="+mj-lt"/>
                          <a:ea typeface="+mn-ea"/>
                          <a:cs typeface="+mn-cs"/>
                        </a:rPr>
                        <a:t>&gt;</a:t>
                      </a:r>
                    </a:p>
                  </a:txBody>
                  <a:tcPr marT="45652" marB="45652">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r>
              <a:tr h="27416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mj-lt"/>
                        </a:rPr>
                        <a:t>&lt;AlarmEventCategoryCode&gt;</a:t>
                      </a:r>
                    </a:p>
                  </a:txBody>
                  <a:tcPr marT="45652" marB="45652">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r>
              <a:tr h="274162">
                <a:tc>
                  <a:txBody>
                    <a:bodyPr/>
                    <a:lstStyle/>
                    <a:p>
                      <a:pPr algn="ctr"/>
                      <a:r>
                        <a:rPr lang="en-US" sz="1200" dirty="0" smtClean="0">
                          <a:latin typeface="+mj-lt"/>
                        </a:rPr>
                        <a:t>&lt;AlarmEventDetailsText&gt;</a:t>
                      </a:r>
                      <a:endParaRPr lang="en-US" sz="1200" dirty="0">
                        <a:latin typeface="+mj-lt"/>
                      </a:endParaRPr>
                    </a:p>
                  </a:txBody>
                  <a:tcPr marT="45652" marB="45652">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r>
              <a:tr h="27416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lt1"/>
                          </a:solidFill>
                          <a:latin typeface="+mn-lt"/>
                          <a:ea typeface="+mn-ea"/>
                          <a:cs typeface="+mn-cs"/>
                        </a:rPr>
                        <a:t>…</a:t>
                      </a:r>
                    </a:p>
                  </a:txBody>
                  <a:tcPr marT="45652" marB="45652">
                    <a:lnL w="28575" cap="flat" cmpd="sng" algn="ctr">
                      <a:solidFill>
                        <a:srgbClr val="F2F2F2"/>
                      </a:solidFill>
                      <a:prstDash val="solid"/>
                      <a:round/>
                      <a:headEnd type="none" w="med" len="med"/>
                      <a:tailEnd type="none" w="med" len="med"/>
                    </a:lnL>
                    <a:lnR w="28575" cap="flat" cmpd="sng" algn="ctr">
                      <a:solidFill>
                        <a:srgbClr val="F2F2F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r>
            </a:tbl>
          </a:graphicData>
        </a:graphic>
      </p:graphicFrame>
      <p:sp>
        <p:nvSpPr>
          <p:cNvPr id="27746" name="TextBox 47"/>
          <p:cNvSpPr txBox="1">
            <a:spLocks noChangeArrowheads="1"/>
          </p:cNvSpPr>
          <p:nvPr/>
        </p:nvSpPr>
        <p:spPr bwMode="auto">
          <a:xfrm>
            <a:off x="6067819" y="2388758"/>
            <a:ext cx="276480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5425" indent="-225425"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indent="0" eaLnBrk="1" hangingPunct="1">
              <a:spcAft>
                <a:spcPts val="600"/>
              </a:spcAft>
            </a:pPr>
            <a:r>
              <a:rPr lang="en-US" sz="1900" b="1" dirty="0">
                <a:solidFill>
                  <a:srgbClr val="1F497D"/>
                </a:solidFill>
              </a:rPr>
              <a:t>&lt;nc:Activity&gt; </a:t>
            </a:r>
            <a:r>
              <a:rPr lang="en-US" sz="1900" b="1" dirty="0" smtClean="0">
                <a:solidFill>
                  <a:srgbClr val="1F497D"/>
                </a:solidFill>
              </a:rPr>
              <a:t/>
            </a:r>
            <a:br>
              <a:rPr lang="en-US" sz="1900" b="1" dirty="0" smtClean="0">
                <a:solidFill>
                  <a:srgbClr val="1F497D"/>
                </a:solidFill>
              </a:rPr>
            </a:br>
            <a:r>
              <a:rPr lang="en-US" sz="1900" dirty="0" smtClean="0">
                <a:solidFill>
                  <a:srgbClr val="686868"/>
                </a:solidFill>
              </a:rPr>
              <a:t>has different </a:t>
            </a:r>
            <a:r>
              <a:rPr lang="en-US" sz="1900" dirty="0">
                <a:solidFill>
                  <a:srgbClr val="686868"/>
                </a:solidFill>
              </a:rPr>
              <a:t>derived </a:t>
            </a:r>
            <a:r>
              <a:rPr lang="en-US" sz="1900" dirty="0" smtClean="0">
                <a:solidFill>
                  <a:srgbClr val="686868"/>
                </a:solidFill>
              </a:rPr>
              <a:t>types </a:t>
            </a:r>
            <a:r>
              <a:rPr lang="en-US" sz="1900" dirty="0">
                <a:solidFill>
                  <a:srgbClr val="686868"/>
                </a:solidFill>
              </a:rPr>
              <a:t>in </a:t>
            </a:r>
            <a:r>
              <a:rPr lang="en-US" sz="1900" dirty="0" smtClean="0">
                <a:solidFill>
                  <a:srgbClr val="686868"/>
                </a:solidFill>
              </a:rPr>
              <a:t>NIEM</a:t>
            </a:r>
          </a:p>
          <a:p>
            <a:pPr marL="0" indent="0" eaLnBrk="1" hangingPunct="1">
              <a:spcAft>
                <a:spcPts val="600"/>
              </a:spcAft>
            </a:pPr>
            <a:endParaRPr lang="en-US" sz="1600" dirty="0">
              <a:solidFill>
                <a:srgbClr val="686868"/>
              </a:solidFill>
            </a:endParaRPr>
          </a:p>
          <a:p>
            <a:pPr marL="342900" indent="-342900" eaLnBrk="1" hangingPunct="1">
              <a:spcAft>
                <a:spcPts val="600"/>
              </a:spcAft>
              <a:buFont typeface="Arial"/>
              <a:buChar char="•"/>
            </a:pPr>
            <a:r>
              <a:rPr lang="en-US" sz="1400" dirty="0" smtClean="0">
                <a:solidFill>
                  <a:srgbClr val="686868"/>
                </a:solidFill>
              </a:rPr>
              <a:t>Derived </a:t>
            </a:r>
            <a:r>
              <a:rPr lang="en-US" sz="1400" dirty="0">
                <a:solidFill>
                  <a:srgbClr val="686868"/>
                </a:solidFill>
              </a:rPr>
              <a:t>types inherit all parent </a:t>
            </a:r>
            <a:r>
              <a:rPr lang="en-US" sz="1400" dirty="0" smtClean="0">
                <a:solidFill>
                  <a:srgbClr val="686868"/>
                </a:solidFill>
              </a:rPr>
              <a:t>fields</a:t>
            </a:r>
            <a:endParaRPr lang="en-US" sz="1400" dirty="0">
              <a:solidFill>
                <a:srgbClr val="686868"/>
              </a:solidFill>
            </a:endParaRPr>
          </a:p>
          <a:p>
            <a:pPr marL="342900" indent="-342900" eaLnBrk="1" hangingPunct="1">
              <a:spcAft>
                <a:spcPts val="600"/>
              </a:spcAft>
              <a:buFont typeface="Arial"/>
              <a:buChar char="•"/>
            </a:pPr>
            <a:r>
              <a:rPr lang="en-US" sz="1400" dirty="0">
                <a:solidFill>
                  <a:srgbClr val="686868"/>
                </a:solidFill>
              </a:rPr>
              <a:t>Field meaning depends on context</a:t>
            </a:r>
          </a:p>
        </p:txBody>
      </p:sp>
      <p:sp>
        <p:nvSpPr>
          <p:cNvPr id="3" name="Slide Number Placeholder 2"/>
          <p:cNvSpPr>
            <a:spLocks noGrp="1"/>
          </p:cNvSpPr>
          <p:nvPr>
            <p:ph type="sldNum" sz="quarter" idx="4"/>
          </p:nvPr>
        </p:nvSpPr>
        <p:spPr/>
        <p:txBody>
          <a:bodyPr/>
          <a:lstStyle/>
          <a:p>
            <a:fld id="{6E6030FC-FB78-5E4D-92EA-5D9433591EA9}" type="slidenum">
              <a:rPr lang="en-US" smtClean="0"/>
              <a:pPr/>
              <a:t>11</a:t>
            </a:fld>
            <a:endParaRPr lang="en-US" dirty="0"/>
          </a:p>
        </p:txBody>
      </p:sp>
      <p:sp>
        <p:nvSpPr>
          <p:cNvPr id="4" name="Title 3"/>
          <p:cNvSpPr>
            <a:spLocks noGrp="1"/>
          </p:cNvSpPr>
          <p:nvPr>
            <p:ph type="title"/>
          </p:nvPr>
        </p:nvSpPr>
        <p:spPr/>
        <p:txBody>
          <a:bodyPr>
            <a:normAutofit/>
          </a:bodyPr>
          <a:lstStyle/>
          <a:p>
            <a:r>
              <a:rPr lang="en-US" dirty="0"/>
              <a:t>NIEM Core </a:t>
            </a:r>
            <a:r>
              <a:rPr lang="en-US" dirty="0" smtClean="0"/>
              <a:t>Component: </a:t>
            </a:r>
            <a:r>
              <a:rPr lang="en-US" b="0" dirty="0" smtClean="0"/>
              <a:t>&lt;</a:t>
            </a:r>
            <a:r>
              <a:rPr lang="en-US" b="0" dirty="0"/>
              <a:t>nc:Activity&gt;</a:t>
            </a:r>
          </a:p>
        </p:txBody>
      </p:sp>
      <p:sp>
        <p:nvSpPr>
          <p:cNvPr id="32" name="Rectangle 31"/>
          <p:cNvSpPr/>
          <p:nvPr/>
        </p:nvSpPr>
        <p:spPr>
          <a:xfrm>
            <a:off x="304800" y="1305812"/>
            <a:ext cx="2667000" cy="2165892"/>
          </a:xfrm>
          <a:prstGeom prst="rect">
            <a:avLst/>
          </a:prstGeom>
          <a:noFill/>
          <a:ln w="381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nvGrpSpPr>
          <p:cNvPr id="40" name="Group 39"/>
          <p:cNvGrpSpPr/>
          <p:nvPr/>
        </p:nvGrpSpPr>
        <p:grpSpPr>
          <a:xfrm>
            <a:off x="7407343" y="730894"/>
            <a:ext cx="1235427" cy="143483"/>
            <a:chOff x="3462929" y="4029126"/>
            <a:chExt cx="1696889" cy="197077"/>
          </a:xfrm>
        </p:grpSpPr>
        <p:cxnSp>
          <p:nvCxnSpPr>
            <p:cNvPr id="41" name="Straight Connector 40"/>
            <p:cNvCxnSpPr>
              <a:endCxn id="6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8" name="Oval 47"/>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9" name="Oval 48"/>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3" name="Oval 5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64" name="Oval 6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cxnSp>
        <p:nvCxnSpPr>
          <p:cNvPr id="54" name="Straight Connector 53"/>
          <p:cNvCxnSpPr/>
          <p:nvPr/>
        </p:nvCxnSpPr>
        <p:spPr>
          <a:xfrm>
            <a:off x="1610833" y="3504058"/>
            <a:ext cx="0" cy="812761"/>
          </a:xfrm>
          <a:prstGeom prst="line">
            <a:avLst/>
          </a:pr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1545266" y="3421177"/>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x</a:t>
            </a:r>
          </a:p>
        </p:txBody>
      </p:sp>
      <p:cxnSp>
        <p:nvCxnSpPr>
          <p:cNvPr id="57" name="Straight Connector 56"/>
          <p:cNvCxnSpPr/>
          <p:nvPr/>
        </p:nvCxnSpPr>
        <p:spPr>
          <a:xfrm>
            <a:off x="1616149" y="4316819"/>
            <a:ext cx="1812851" cy="0"/>
          </a:xfrm>
          <a:prstGeom prst="line">
            <a:avLst/>
          </a:pr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3420140" y="3651854"/>
            <a:ext cx="2362200" cy="1097280"/>
          </a:xfrm>
          <a:prstGeom prst="rect">
            <a:avLst/>
          </a:prstGeom>
          <a:noFill/>
          <a:ln w="381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2" name="Oval 21"/>
          <p:cNvSpPr/>
          <p:nvPr/>
        </p:nvSpPr>
        <p:spPr>
          <a:xfrm>
            <a:off x="3343940" y="4240619"/>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x</a:t>
            </a:r>
          </a:p>
        </p:txBody>
      </p:sp>
    </p:spTree>
    <p:extLst>
      <p:ext uri="{BB962C8B-B14F-4D97-AF65-F5344CB8AC3E}">
        <p14:creationId xmlns:p14="http://schemas.microsoft.com/office/powerpoint/2010/main" val="11000363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12</a:t>
            </a:fld>
            <a:endParaRPr lang="en-US" dirty="0"/>
          </a:p>
        </p:txBody>
      </p:sp>
      <p:sp>
        <p:nvSpPr>
          <p:cNvPr id="10242" name="Title 2"/>
          <p:cNvSpPr>
            <a:spLocks noGrp="1"/>
          </p:cNvSpPr>
          <p:nvPr>
            <p:ph type="title"/>
          </p:nvPr>
        </p:nvSpPr>
        <p:spPr>
          <a:xfrm>
            <a:off x="2032292" y="131380"/>
            <a:ext cx="6646041" cy="472966"/>
          </a:xfrm>
          <a:ln/>
        </p:spPr>
        <p:txBody>
          <a:bodyPr>
            <a:normAutofit/>
          </a:bodyPr>
          <a:lstStyle/>
          <a:p>
            <a:pPr eaLnBrk="1" hangingPunct="1"/>
            <a:r>
              <a:rPr lang="en-US" dirty="0" smtClean="0"/>
              <a:t>Knowledge Check</a:t>
            </a:r>
          </a:p>
        </p:txBody>
      </p:sp>
      <p:sp>
        <p:nvSpPr>
          <p:cNvPr id="11" name="Content Placeholder 2"/>
          <p:cNvSpPr txBox="1">
            <a:spLocks/>
          </p:cNvSpPr>
          <p:nvPr/>
        </p:nvSpPr>
        <p:spPr>
          <a:xfrm>
            <a:off x="751813" y="1522199"/>
            <a:ext cx="7757172" cy="298038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b="1" dirty="0" smtClean="0">
                <a:solidFill>
                  <a:srgbClr val="1F497D"/>
                </a:solidFill>
              </a:rPr>
              <a:t>True of False?</a:t>
            </a:r>
          </a:p>
          <a:p>
            <a:pPr marL="457200" lvl="1" indent="-457200">
              <a:lnSpc>
                <a:spcPct val="116000"/>
              </a:lnSpc>
              <a:buClr>
                <a:schemeClr val="tx1"/>
              </a:buClr>
              <a:buFont typeface="+mj-lt"/>
              <a:buAutoNum type="arabicPeriod"/>
              <a:defRPr/>
            </a:pPr>
            <a:endParaRPr lang="en-US" sz="2400" dirty="0" smtClean="0">
              <a:solidFill>
                <a:schemeClr val="tx1">
                  <a:lumMod val="75000"/>
                </a:schemeClr>
              </a:solidFill>
            </a:endParaRPr>
          </a:p>
          <a:p>
            <a:pPr marL="457200" lvl="1" indent="-457200">
              <a:lnSpc>
                <a:spcPct val="116000"/>
              </a:lnSpc>
              <a:buClr>
                <a:schemeClr val="tx1"/>
              </a:buClr>
              <a:buFont typeface="+mj-lt"/>
              <a:buAutoNum type="arabicPeriod"/>
              <a:defRPr/>
            </a:pPr>
            <a:r>
              <a:rPr lang="en-US" sz="2400" dirty="0" smtClean="0">
                <a:solidFill>
                  <a:srgbClr val="686868"/>
                </a:solidFill>
              </a:rPr>
              <a:t>The </a:t>
            </a:r>
            <a:r>
              <a:rPr lang="en-US" sz="2400" dirty="0">
                <a:solidFill>
                  <a:srgbClr val="686868"/>
                </a:solidFill>
              </a:rPr>
              <a:t>NIEM model consists of two sets of closely related vocabularies: </a:t>
            </a:r>
            <a:r>
              <a:rPr lang="en-US" sz="2400" b="1" dirty="0">
                <a:solidFill>
                  <a:srgbClr val="686868"/>
                </a:solidFill>
              </a:rPr>
              <a:t>NIEM Core</a:t>
            </a:r>
            <a:r>
              <a:rPr lang="en-US" sz="2400" dirty="0">
                <a:solidFill>
                  <a:srgbClr val="686868"/>
                </a:solidFill>
              </a:rPr>
              <a:t> and individual </a:t>
            </a:r>
            <a:r>
              <a:rPr lang="en-US" sz="2400" b="1" dirty="0">
                <a:solidFill>
                  <a:srgbClr val="686868"/>
                </a:solidFill>
              </a:rPr>
              <a:t>NIEM </a:t>
            </a:r>
            <a:r>
              <a:rPr lang="en-US" sz="2400" b="1" dirty="0" smtClean="0">
                <a:solidFill>
                  <a:srgbClr val="686868"/>
                </a:solidFill>
              </a:rPr>
              <a:t>Domains</a:t>
            </a:r>
            <a:r>
              <a:rPr lang="en-US" sz="2400" dirty="0" smtClean="0">
                <a:solidFill>
                  <a:srgbClr val="686868"/>
                </a:solidFill>
              </a:rPr>
              <a:t>.</a:t>
            </a:r>
          </a:p>
          <a:p>
            <a:pPr marL="457200" lvl="1" indent="-457200">
              <a:lnSpc>
                <a:spcPct val="116000"/>
              </a:lnSpc>
              <a:buClr>
                <a:schemeClr val="tx1"/>
              </a:buClr>
              <a:buFont typeface="+mj-lt"/>
              <a:buAutoNum type="arabicPeriod"/>
              <a:defRPr/>
            </a:pPr>
            <a:endParaRPr lang="en-US" sz="2400" dirty="0" smtClean="0">
              <a:solidFill>
                <a:srgbClr val="686868"/>
              </a:solidFill>
            </a:endParaRPr>
          </a:p>
          <a:p>
            <a:pPr marL="457200" lvl="1" indent="-457200">
              <a:lnSpc>
                <a:spcPct val="116000"/>
              </a:lnSpc>
              <a:buClr>
                <a:schemeClr val="tx1"/>
              </a:buClr>
              <a:buFont typeface="+mj-lt"/>
              <a:buAutoNum type="arabicPeriod"/>
              <a:defRPr/>
            </a:pPr>
            <a:r>
              <a:rPr lang="en-US" sz="2400" dirty="0" smtClean="0">
                <a:solidFill>
                  <a:srgbClr val="686868"/>
                </a:solidFill>
              </a:rPr>
              <a:t>Some </a:t>
            </a:r>
            <a:r>
              <a:rPr lang="en-US" sz="2400" dirty="0">
                <a:solidFill>
                  <a:srgbClr val="686868"/>
                </a:solidFill>
              </a:rPr>
              <a:t>important practical NIEM Core components </a:t>
            </a:r>
            <a:r>
              <a:rPr lang="en-US" sz="2400" dirty="0" smtClean="0">
                <a:solidFill>
                  <a:srgbClr val="686868"/>
                </a:solidFill>
              </a:rPr>
              <a:t/>
            </a:r>
            <a:br>
              <a:rPr lang="en-US" sz="2400" dirty="0" smtClean="0">
                <a:solidFill>
                  <a:srgbClr val="686868"/>
                </a:solidFill>
              </a:rPr>
            </a:br>
            <a:r>
              <a:rPr lang="en-US" sz="2400" dirty="0" smtClean="0">
                <a:solidFill>
                  <a:srgbClr val="686868"/>
                </a:solidFill>
              </a:rPr>
              <a:t>are </a:t>
            </a:r>
            <a:r>
              <a:rPr lang="en-US" sz="2400" dirty="0">
                <a:solidFill>
                  <a:srgbClr val="686868"/>
                </a:solidFill>
              </a:rPr>
              <a:t>&lt;nc:Person&gt;, &lt;nc:Activity&gt;, and &lt;nc:Item</a:t>
            </a:r>
            <a:r>
              <a:rPr lang="en-US" sz="2400" dirty="0" smtClean="0">
                <a:solidFill>
                  <a:srgbClr val="686868"/>
                </a:solidFill>
              </a:rPr>
              <a:t>&gt;</a:t>
            </a:r>
            <a:endParaRPr lang="en-US" sz="2400" dirty="0">
              <a:solidFill>
                <a:srgbClr val="686868"/>
              </a:solidFill>
            </a:endParaRPr>
          </a:p>
        </p:txBody>
      </p:sp>
      <p:sp>
        <p:nvSpPr>
          <p:cNvPr id="12" name="Oval 11"/>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13" name="Picture 12"/>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15" name="Group 14"/>
          <p:cNvGrpSpPr/>
          <p:nvPr/>
        </p:nvGrpSpPr>
        <p:grpSpPr>
          <a:xfrm>
            <a:off x="7407343" y="730894"/>
            <a:ext cx="1235427" cy="143483"/>
            <a:chOff x="3462929" y="4029126"/>
            <a:chExt cx="1696889" cy="197077"/>
          </a:xfrm>
        </p:grpSpPr>
        <p:cxnSp>
          <p:nvCxnSpPr>
            <p:cNvPr id="16" name="Straight Connector 15"/>
            <p:cNvCxnSpPr>
              <a:endCxn id="21"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335309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8400" y="2707730"/>
            <a:ext cx="7115150" cy="892061"/>
          </a:xfrm>
        </p:spPr>
        <p:txBody>
          <a:bodyPr/>
          <a:lstStyle/>
          <a:p>
            <a:r>
              <a:rPr lang="en-US" dirty="0" smtClean="0"/>
              <a:t>NIEM Information Exchange overview</a:t>
            </a:r>
            <a:endParaRPr lang="en-US" dirty="0"/>
          </a:p>
        </p:txBody>
      </p:sp>
      <p:sp>
        <p:nvSpPr>
          <p:cNvPr id="2" name="Slide Number Placeholder 1"/>
          <p:cNvSpPr>
            <a:spLocks noGrp="1"/>
          </p:cNvSpPr>
          <p:nvPr>
            <p:ph type="sldNum" sz="quarter" idx="12"/>
          </p:nvPr>
        </p:nvSpPr>
        <p:spPr/>
        <p:txBody>
          <a:bodyPr/>
          <a:lstStyle/>
          <a:p>
            <a:fld id="{DE814A3B-586F-6741-A578-6A3C03C31D10}" type="slidenum">
              <a:rPr lang="en-US" smtClean="0"/>
              <a:pPr/>
              <a:t>13</a:t>
            </a:fld>
            <a:endParaRPr lang="en-US" dirty="0"/>
          </a:p>
        </p:txBody>
      </p:sp>
      <p:cxnSp>
        <p:nvCxnSpPr>
          <p:cNvPr id="5" name="Straight Connector 4"/>
          <p:cNvCxnSpPr/>
          <p:nvPr/>
        </p:nvCxnSpPr>
        <p:spPr>
          <a:xfrm>
            <a:off x="1388332" y="2443981"/>
            <a:ext cx="6675286"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7343000" y="295879"/>
            <a:ext cx="1736872" cy="773588"/>
            <a:chOff x="7343000" y="295879"/>
            <a:chExt cx="1736872" cy="773588"/>
          </a:xfrm>
        </p:grpSpPr>
        <p:grpSp>
          <p:nvGrpSpPr>
            <p:cNvPr id="16" name="Group 15"/>
            <p:cNvGrpSpPr/>
            <p:nvPr/>
          </p:nvGrpSpPr>
          <p:grpSpPr>
            <a:xfrm>
              <a:off x="7508041" y="616679"/>
              <a:ext cx="1381637" cy="160464"/>
              <a:chOff x="3462929" y="4029126"/>
              <a:chExt cx="1696889" cy="197077"/>
            </a:xfrm>
          </p:grpSpPr>
          <p:cxnSp>
            <p:nvCxnSpPr>
              <p:cNvPr id="28" name="Straight Connector 27"/>
              <p:cNvCxnSpPr>
                <a:endCxn id="3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6" name="TextBox 25"/>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27" name="TextBox 26"/>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2</a:t>
              </a:r>
              <a:r>
                <a:rPr lang="en-US" sz="1200" b="1" dirty="0" smtClean="0">
                  <a:solidFill>
                    <a:srgbClr val="D9D9D9"/>
                  </a:solidFill>
                  <a:latin typeface="Arial"/>
                  <a:cs typeface="Arial"/>
                </a:rPr>
                <a:t>0% complete</a:t>
              </a:r>
            </a:p>
          </p:txBody>
        </p:sp>
      </p:grpSp>
      <p:cxnSp>
        <p:nvCxnSpPr>
          <p:cNvPr id="18" name="Straight Connector 17"/>
          <p:cNvCxnSpPr/>
          <p:nvPr/>
        </p:nvCxnSpPr>
        <p:spPr>
          <a:xfrm>
            <a:off x="1388332" y="3828281"/>
            <a:ext cx="6675286"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76109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0126" y="1010856"/>
            <a:ext cx="8536674" cy="4749908"/>
          </a:xfrm>
        </p:spPr>
        <p:txBody>
          <a:bodyPr>
            <a:normAutofit/>
          </a:bodyPr>
          <a:lstStyle/>
          <a:p>
            <a:r>
              <a:rPr lang="en-US" sz="1800" dirty="0" smtClean="0"/>
              <a:t>In NIEM, an information exchange is also known as an </a:t>
            </a:r>
            <a:br>
              <a:rPr lang="en-US" sz="1800" dirty="0" smtClean="0"/>
            </a:br>
            <a:r>
              <a:rPr lang="en-US" sz="1800" b="1" dirty="0" smtClean="0">
                <a:solidFill>
                  <a:schemeClr val="tx2"/>
                </a:solidFill>
              </a:rPr>
              <a:t>Information </a:t>
            </a:r>
            <a:r>
              <a:rPr lang="en-US" sz="1800" b="1" dirty="0">
                <a:solidFill>
                  <a:schemeClr val="tx2"/>
                </a:solidFill>
              </a:rPr>
              <a:t>Exchange </a:t>
            </a:r>
            <a:r>
              <a:rPr lang="en-US" sz="1800" b="1" dirty="0" smtClean="0">
                <a:solidFill>
                  <a:schemeClr val="tx2"/>
                </a:solidFill>
              </a:rPr>
              <a:t>Package Documentation </a:t>
            </a:r>
            <a:r>
              <a:rPr lang="en-US" sz="1800" b="1" dirty="0">
                <a:solidFill>
                  <a:schemeClr val="tx2"/>
                </a:solidFill>
              </a:rPr>
              <a:t>(</a:t>
            </a:r>
            <a:r>
              <a:rPr lang="en-US" sz="1800" b="1" dirty="0" smtClean="0">
                <a:solidFill>
                  <a:schemeClr val="tx2"/>
                </a:solidFill>
              </a:rPr>
              <a:t>IEP</a:t>
            </a:r>
            <a:r>
              <a:rPr lang="en-US" sz="1800" b="1" dirty="0" smtClean="0"/>
              <a:t>), </a:t>
            </a:r>
            <a:br>
              <a:rPr lang="en-US" sz="1800" b="1" dirty="0" smtClean="0"/>
            </a:br>
            <a:r>
              <a:rPr lang="en-US" sz="1800" dirty="0" smtClean="0"/>
              <a:t>a description of specific information exchanged between </a:t>
            </a:r>
            <a:br>
              <a:rPr lang="en-US" sz="1800" dirty="0" smtClean="0"/>
            </a:br>
            <a:r>
              <a:rPr lang="en-US" sz="1800" dirty="0" smtClean="0"/>
              <a:t>a sender and a receiver. </a:t>
            </a:r>
            <a:r>
              <a:rPr lang="en-US" sz="1800" dirty="0"/>
              <a:t> </a:t>
            </a:r>
            <a:r>
              <a:rPr lang="en-US" sz="1800" dirty="0" smtClean="0"/>
              <a:t>The IEP is usually coupled </a:t>
            </a:r>
            <a:br>
              <a:rPr lang="en-US" sz="1800" dirty="0" smtClean="0"/>
            </a:br>
            <a:r>
              <a:rPr lang="en-US" sz="1800" dirty="0" smtClean="0"/>
              <a:t>with additional documentation, sample XML instances, </a:t>
            </a:r>
            <a:br>
              <a:rPr lang="en-US" sz="1800" dirty="0" smtClean="0"/>
            </a:br>
            <a:r>
              <a:rPr lang="en-US" sz="1800" dirty="0" smtClean="0"/>
              <a:t>business rules,and more to compose an</a:t>
            </a:r>
            <a:r>
              <a:rPr lang="en-US" sz="1800" b="1" dirty="0" smtClean="0"/>
              <a:t> Information</a:t>
            </a:r>
            <a:br>
              <a:rPr lang="en-US" sz="1800" b="1" dirty="0" smtClean="0"/>
            </a:br>
            <a:r>
              <a:rPr lang="en-US" sz="1800" b="1" dirty="0" smtClean="0"/>
              <a:t>Exchange Package Documentation (IEPD)</a:t>
            </a:r>
            <a:endParaRPr lang="en-US" sz="1800" b="1" dirty="0"/>
          </a:p>
          <a:p>
            <a:endParaRPr lang="en-US" dirty="0"/>
          </a:p>
          <a:p>
            <a:r>
              <a:rPr lang="en-US" sz="1600" b="1" dirty="0"/>
              <a:t>Core Functions of an IEPD:</a:t>
            </a:r>
          </a:p>
          <a:p>
            <a:pPr marL="342900" lvl="3" indent="-342900">
              <a:buClrTx/>
              <a:buFont typeface="+mj-lt"/>
              <a:buAutoNum type="arabicPeriod"/>
              <a:defRPr/>
            </a:pPr>
            <a:r>
              <a:rPr lang="en-US" sz="1600" dirty="0"/>
              <a:t>Developed to provide the business, functional, </a:t>
            </a:r>
            <a:r>
              <a:rPr lang="en-US" sz="1600" dirty="0" smtClean="0"/>
              <a:t/>
            </a:r>
            <a:br>
              <a:rPr lang="en-US" sz="1600" dirty="0" smtClean="0"/>
            </a:br>
            <a:r>
              <a:rPr lang="en-US" sz="1600" dirty="0" smtClean="0"/>
              <a:t>and technical </a:t>
            </a:r>
            <a:r>
              <a:rPr lang="en-US" sz="1600" dirty="0"/>
              <a:t>details of the information exchange </a:t>
            </a:r>
            <a:r>
              <a:rPr lang="en-US" sz="1600" dirty="0" smtClean="0"/>
              <a:t/>
            </a:r>
            <a:br>
              <a:rPr lang="en-US" sz="1600" dirty="0" smtClean="0"/>
            </a:br>
            <a:r>
              <a:rPr lang="en-US" sz="1600" dirty="0" smtClean="0"/>
              <a:t>through </a:t>
            </a:r>
            <a:r>
              <a:rPr lang="en-US" sz="1600" dirty="0"/>
              <a:t>predefined artifacts</a:t>
            </a:r>
          </a:p>
          <a:p>
            <a:pPr marL="342900" lvl="3" indent="-342900">
              <a:buClrTx/>
              <a:buFont typeface="+mj-lt"/>
              <a:buAutoNum type="arabicPeriod"/>
              <a:defRPr/>
            </a:pPr>
            <a:r>
              <a:rPr lang="en-US" sz="1600" dirty="0"/>
              <a:t>Created with a core set of artifacts in a prescribed format </a:t>
            </a:r>
            <a:r>
              <a:rPr lang="en-US" sz="1600" dirty="0" smtClean="0"/>
              <a:t/>
            </a:r>
            <a:br>
              <a:rPr lang="en-US" sz="1600" dirty="0" smtClean="0"/>
            </a:br>
            <a:r>
              <a:rPr lang="en-US" sz="1600" dirty="0" smtClean="0"/>
              <a:t>and </a:t>
            </a:r>
            <a:r>
              <a:rPr lang="en-US" sz="1600" dirty="0"/>
              <a:t>organizational structure to allow for consistency</a:t>
            </a:r>
          </a:p>
          <a:p>
            <a:pPr marL="342900" lvl="3" indent="-342900">
              <a:buClrTx/>
              <a:buFont typeface="+mj-lt"/>
              <a:buAutoNum type="arabicPeriod"/>
              <a:defRPr/>
            </a:pPr>
            <a:r>
              <a:rPr lang="en-US" sz="1600" dirty="0"/>
              <a:t>Designed to be shared and reused in the development </a:t>
            </a:r>
            <a:r>
              <a:rPr lang="en-US" sz="1600" dirty="0" smtClean="0"/>
              <a:t>of </a:t>
            </a:r>
            <a:r>
              <a:rPr lang="en-US" sz="1600" dirty="0"/>
              <a:t>new </a:t>
            </a:r>
            <a:r>
              <a:rPr lang="en-US" sz="1600" dirty="0" smtClean="0"/>
              <a:t/>
            </a:r>
            <a:br>
              <a:rPr lang="en-US" sz="1600" dirty="0" smtClean="0"/>
            </a:br>
            <a:r>
              <a:rPr lang="en-US" sz="1600" dirty="0" smtClean="0"/>
              <a:t>information </a:t>
            </a:r>
            <a:r>
              <a:rPr lang="en-US" sz="1600" dirty="0"/>
              <a:t>exchanges through the publication in IEPD repositories</a:t>
            </a:r>
          </a:p>
          <a:p>
            <a:pPr marL="342900" lvl="3" indent="-342900">
              <a:buFont typeface="+mj-lt"/>
              <a:buAutoNum type="arabicPeriod"/>
              <a:defRPr/>
            </a:pPr>
            <a:endParaRPr lang="en-US" sz="1600" dirty="0"/>
          </a:p>
        </p:txBody>
      </p:sp>
      <p:sp>
        <p:nvSpPr>
          <p:cNvPr id="4" name="Slide Number Placeholder 3"/>
          <p:cNvSpPr>
            <a:spLocks noGrp="1"/>
          </p:cNvSpPr>
          <p:nvPr>
            <p:ph type="sldNum" sz="quarter" idx="4"/>
          </p:nvPr>
        </p:nvSpPr>
        <p:spPr/>
        <p:txBody>
          <a:bodyPr/>
          <a:lstStyle/>
          <a:p>
            <a:fld id="{6E6030FC-FB78-5E4D-92EA-5D9433591EA9}" type="slidenum">
              <a:rPr lang="en-US" smtClean="0"/>
              <a:pPr/>
              <a:t>14</a:t>
            </a:fld>
            <a:endParaRPr lang="en-US" dirty="0"/>
          </a:p>
        </p:txBody>
      </p:sp>
      <p:cxnSp>
        <p:nvCxnSpPr>
          <p:cNvPr id="11" name="Straight Connector 10"/>
          <p:cNvCxnSpPr/>
          <p:nvPr/>
        </p:nvCxnSpPr>
        <p:spPr>
          <a:xfrm>
            <a:off x="255753" y="3259163"/>
            <a:ext cx="4892003"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 name="Title 17"/>
          <p:cNvSpPr>
            <a:spLocks noGrp="1"/>
          </p:cNvSpPr>
          <p:nvPr>
            <p:ph type="title"/>
          </p:nvPr>
        </p:nvSpPr>
        <p:spPr/>
        <p:txBody>
          <a:bodyPr>
            <a:normAutofit fontScale="90000"/>
          </a:bodyPr>
          <a:lstStyle/>
          <a:p>
            <a:r>
              <a:rPr lang="en-US" dirty="0"/>
              <a:t>What is a </a:t>
            </a:r>
            <a:r>
              <a:rPr lang="en-US" dirty="0" err="1"/>
              <a:t>niem</a:t>
            </a:r>
            <a:r>
              <a:rPr lang="en-US" dirty="0"/>
              <a:t> </a:t>
            </a:r>
            <a:r>
              <a:rPr lang="en-US" dirty="0" smtClean="0"/>
              <a:t>Information exchange</a:t>
            </a:r>
            <a:r>
              <a:rPr lang="en-US" dirty="0"/>
              <a:t>?</a:t>
            </a:r>
          </a:p>
        </p:txBody>
      </p:sp>
      <p:pic>
        <p:nvPicPr>
          <p:cNvPr id="19" name="Picture 18" descr="NIEM_Fish_Hook_mo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248" y="1562352"/>
            <a:ext cx="3095267" cy="3095267"/>
          </a:xfrm>
          <a:prstGeom prst="rect">
            <a:avLst/>
          </a:prstGeom>
        </p:spPr>
      </p:pic>
      <p:grpSp>
        <p:nvGrpSpPr>
          <p:cNvPr id="20" name="Group 19"/>
          <p:cNvGrpSpPr/>
          <p:nvPr/>
        </p:nvGrpSpPr>
        <p:grpSpPr>
          <a:xfrm>
            <a:off x="7407343" y="730894"/>
            <a:ext cx="1235427" cy="143483"/>
            <a:chOff x="3462929" y="4029126"/>
            <a:chExt cx="1696889" cy="197077"/>
          </a:xfrm>
        </p:grpSpPr>
        <p:cxnSp>
          <p:nvCxnSpPr>
            <p:cNvPr id="21" name="Straight Connector 20"/>
            <p:cNvCxnSpPr>
              <a:endCxn id="2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543643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15</a:t>
            </a:fld>
            <a:endParaRPr lang="en-US" dirty="0"/>
          </a:p>
        </p:txBody>
      </p:sp>
      <p:sp>
        <p:nvSpPr>
          <p:cNvPr id="6" name="Title 5"/>
          <p:cNvSpPr>
            <a:spLocks noGrp="1"/>
          </p:cNvSpPr>
          <p:nvPr>
            <p:ph type="title"/>
          </p:nvPr>
        </p:nvSpPr>
        <p:spPr/>
        <p:txBody>
          <a:bodyPr/>
          <a:lstStyle/>
          <a:p>
            <a:r>
              <a:rPr lang="en-US" dirty="0"/>
              <a:t>Scope of IEPDs</a:t>
            </a:r>
          </a:p>
        </p:txBody>
      </p:sp>
      <p:graphicFrame>
        <p:nvGraphicFramePr>
          <p:cNvPr id="7" name="Table 6"/>
          <p:cNvGraphicFramePr>
            <a:graphicFrameLocks noGrp="1"/>
          </p:cNvGraphicFramePr>
          <p:nvPr>
            <p:extLst>
              <p:ext uri="{D42A27DB-BD31-4B8C-83A1-F6EECF244321}">
                <p14:modId xmlns:p14="http://schemas.microsoft.com/office/powerpoint/2010/main" val="636379577"/>
              </p:ext>
            </p:extLst>
          </p:nvPr>
        </p:nvGraphicFramePr>
        <p:xfrm>
          <a:off x="486664" y="1663754"/>
          <a:ext cx="3785155" cy="3997943"/>
        </p:xfrm>
        <a:graphic>
          <a:graphicData uri="http://schemas.openxmlformats.org/drawingml/2006/table">
            <a:tbl>
              <a:tblPr firstRow="1" bandRow="1">
                <a:tableStyleId>{E8034E78-7F5D-4C2E-B375-FC64B27BC917}</a:tableStyleId>
              </a:tblPr>
              <a:tblGrid>
                <a:gridCol w="3785155"/>
              </a:tblGrid>
              <a:tr h="645143">
                <a:tc>
                  <a:txBody>
                    <a:bodyPr/>
                    <a:lstStyle/>
                    <a:p>
                      <a:pPr marL="0" algn="ctr"/>
                      <a:r>
                        <a:rPr lang="en-US" sz="2500" dirty="0"/>
                        <a:t>IEPDs DO</a:t>
                      </a:r>
                    </a:p>
                  </a:txBody>
                  <a:tcPr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590035">
                <a:tc>
                  <a:txBody>
                    <a:bodyPr/>
                    <a:lstStyle/>
                    <a:p>
                      <a:pPr marL="91440"/>
                      <a:r>
                        <a:rPr lang="en-US" sz="1600" dirty="0">
                          <a:solidFill>
                            <a:srgbClr val="686868"/>
                          </a:solidFill>
                        </a:rPr>
                        <a:t>Include the XML schemas that define the XML message structure</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90035">
                <a:tc>
                  <a:txBody>
                    <a:bodyPr/>
                    <a:lstStyle/>
                    <a:p>
                      <a:pPr marL="91440"/>
                      <a:r>
                        <a:rPr lang="en-US" sz="1600" dirty="0">
                          <a:solidFill>
                            <a:srgbClr val="686868"/>
                          </a:solidFill>
                        </a:rPr>
                        <a:t>Contain standardized artifacts that document an information exchange</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90035">
                <a:tc>
                  <a:txBody>
                    <a:bodyPr/>
                    <a:lstStyle/>
                    <a:p>
                      <a:pPr marL="91440"/>
                      <a:r>
                        <a:rPr lang="en-US" sz="1600" dirty="0">
                          <a:solidFill>
                            <a:srgbClr val="686868"/>
                          </a:solidFill>
                        </a:rPr>
                        <a:t>Have a defined development methodology (IEPD Lifecycle)</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90035">
                <a:tc>
                  <a:txBody>
                    <a:bodyPr/>
                    <a:lstStyle/>
                    <a:p>
                      <a:pPr marL="91440"/>
                      <a:r>
                        <a:rPr lang="en-US" sz="1600" dirty="0">
                          <a:solidFill>
                            <a:srgbClr val="686868"/>
                          </a:solidFill>
                        </a:rPr>
                        <a:t>Ease the documentation process for </a:t>
                      </a:r>
                      <a:r>
                        <a:rPr lang="en-US" sz="1600" dirty="0" smtClean="0">
                          <a:solidFill>
                            <a:srgbClr val="686868"/>
                          </a:solidFill>
                        </a:rPr>
                        <a:t>reuse</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90035">
                <a:tc>
                  <a:txBody>
                    <a:bodyPr/>
                    <a:lstStyle/>
                    <a:p>
                      <a:pPr marL="91440" marR="0" lvl="1"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rgbClr val="686868"/>
                          </a:solidFill>
                          <a:latin typeface="+mn-lt"/>
                          <a:ea typeface="+mn-ea"/>
                          <a:cs typeface="+mn-cs"/>
                        </a:rPr>
                        <a:t>Allow for the capture of business rules that define an exchange</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prstClr val="white">
                          <a:lumMod val="85000"/>
                        </a:prstClr>
                      </a:solidFill>
                      <a:prstDash val="solid"/>
                      <a:round/>
                      <a:headEnd type="none" w="med" len="med"/>
                      <a:tailEnd type="none" w="med" len="med"/>
                    </a:lnB>
                  </a:tcPr>
                </a:tc>
              </a:tr>
            </a:tbl>
          </a:graphicData>
        </a:graphic>
      </p:graphicFrame>
      <p:sp>
        <p:nvSpPr>
          <p:cNvPr id="11" name="Oval 10"/>
          <p:cNvSpPr/>
          <p:nvPr/>
        </p:nvSpPr>
        <p:spPr>
          <a:xfrm>
            <a:off x="335614" y="1509625"/>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10" name="Picture 9"/>
          <p:cNvPicPr>
            <a:picLocks noChangeAspect="1"/>
          </p:cNvPicPr>
          <p:nvPr/>
        </p:nvPicPr>
        <p:blipFill>
          <a:blip r:embed="rId3"/>
          <a:stretch>
            <a:fillRect/>
          </a:stretch>
        </p:blipFill>
        <p:spPr>
          <a:xfrm>
            <a:off x="454532" y="1610066"/>
            <a:ext cx="342900" cy="368300"/>
          </a:xfrm>
          <a:prstGeom prst="rect">
            <a:avLst/>
          </a:prstGeom>
        </p:spPr>
      </p:pic>
      <p:graphicFrame>
        <p:nvGraphicFramePr>
          <p:cNvPr id="36" name="Table 35"/>
          <p:cNvGraphicFramePr>
            <a:graphicFrameLocks noGrp="1"/>
          </p:cNvGraphicFramePr>
          <p:nvPr>
            <p:extLst>
              <p:ext uri="{D42A27DB-BD31-4B8C-83A1-F6EECF244321}">
                <p14:modId xmlns:p14="http://schemas.microsoft.com/office/powerpoint/2010/main" val="3257112332"/>
              </p:ext>
            </p:extLst>
          </p:nvPr>
        </p:nvGraphicFramePr>
        <p:xfrm>
          <a:off x="4722974" y="1663754"/>
          <a:ext cx="3785155" cy="3998329"/>
        </p:xfrm>
        <a:graphic>
          <a:graphicData uri="http://schemas.openxmlformats.org/drawingml/2006/table">
            <a:tbl>
              <a:tblPr firstRow="1" bandRow="1">
                <a:tableStyleId>{E8034E78-7F5D-4C2E-B375-FC64B27BC917}</a:tableStyleId>
              </a:tblPr>
              <a:tblGrid>
                <a:gridCol w="3785155"/>
              </a:tblGrid>
              <a:tr h="664579">
                <a:tc>
                  <a:txBody>
                    <a:bodyPr/>
                    <a:lstStyle/>
                    <a:p>
                      <a:pPr marL="0" algn="ctr"/>
                      <a:r>
                        <a:rPr lang="en-US" sz="2500" dirty="0"/>
                        <a:t>IEPDs DO NOT</a:t>
                      </a:r>
                    </a:p>
                  </a:txBody>
                  <a:tcPr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1128889">
                <a:tc>
                  <a:txBody>
                    <a:bodyPr/>
                    <a:lstStyle/>
                    <a:p>
                      <a:pPr marL="91440"/>
                      <a:r>
                        <a:rPr lang="en-US" sz="1600" dirty="0">
                          <a:solidFill>
                            <a:srgbClr val="686868"/>
                          </a:solidFill>
                        </a:rPr>
                        <a:t>Specify how exchange data is physically transferred between entities or systems</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1128889">
                <a:tc>
                  <a:txBody>
                    <a:bodyPr/>
                    <a:lstStyle/>
                    <a:p>
                      <a:pPr marL="91440"/>
                      <a:r>
                        <a:rPr lang="en-US" sz="1600" dirty="0">
                          <a:solidFill>
                            <a:srgbClr val="686868"/>
                          </a:solidFill>
                        </a:rPr>
                        <a:t>Describe an interface or Interface Control Document (ICD)</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1075972">
                <a:tc>
                  <a:txBody>
                    <a:bodyPr/>
                    <a:lstStyle/>
                    <a:p>
                      <a:pPr marL="91440"/>
                      <a:r>
                        <a:rPr lang="en-US" sz="1600" dirty="0">
                          <a:solidFill>
                            <a:srgbClr val="686868"/>
                          </a:solidFill>
                        </a:rPr>
                        <a:t>Specify any technical information outside of the message structure</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sp>
        <p:nvSpPr>
          <p:cNvPr id="37" name="Oval 36"/>
          <p:cNvSpPr/>
          <p:nvPr/>
        </p:nvSpPr>
        <p:spPr>
          <a:xfrm>
            <a:off x="4571924" y="1509625"/>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a:blip r:embed="rId4"/>
          <a:stretch>
            <a:fillRect/>
          </a:stretch>
        </p:blipFill>
        <p:spPr>
          <a:xfrm>
            <a:off x="4665167" y="1607413"/>
            <a:ext cx="391738" cy="391738"/>
          </a:xfrm>
          <a:prstGeom prst="rect">
            <a:avLst/>
          </a:prstGeom>
        </p:spPr>
      </p:pic>
      <p:grpSp>
        <p:nvGrpSpPr>
          <p:cNvPr id="23" name="Group 22"/>
          <p:cNvGrpSpPr/>
          <p:nvPr/>
        </p:nvGrpSpPr>
        <p:grpSpPr>
          <a:xfrm>
            <a:off x="7407343" y="730894"/>
            <a:ext cx="1235427" cy="143483"/>
            <a:chOff x="3462929" y="4029126"/>
            <a:chExt cx="1696889" cy="197077"/>
          </a:xfrm>
        </p:grpSpPr>
        <p:cxnSp>
          <p:nvCxnSpPr>
            <p:cNvPr id="24" name="Straight Connector 23"/>
            <p:cNvCxnSpPr>
              <a:endCxn id="30"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012758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IEPD color bars_short.png"/>
          <p:cNvPicPr>
            <a:picLocks noChangeAspect="1"/>
          </p:cNvPicPr>
          <p:nvPr/>
        </p:nvPicPr>
        <p:blipFill>
          <a:blip r:embed="rId3" cstate="print"/>
          <a:stretch>
            <a:fillRect/>
          </a:stretch>
        </p:blipFill>
        <p:spPr>
          <a:xfrm>
            <a:off x="2319293" y="1098821"/>
            <a:ext cx="6339418" cy="4949622"/>
          </a:xfrm>
          <a:prstGeom prst="rect">
            <a:avLst/>
          </a:prstGeom>
        </p:spPr>
      </p:pic>
      <p:sp>
        <p:nvSpPr>
          <p:cNvPr id="20" name="TextBox 19"/>
          <p:cNvSpPr txBox="1"/>
          <p:nvPr/>
        </p:nvSpPr>
        <p:spPr>
          <a:xfrm>
            <a:off x="4377850" y="1131680"/>
            <a:ext cx="3976073" cy="738664"/>
          </a:xfrm>
          <a:prstGeom prst="rect">
            <a:avLst/>
          </a:prstGeom>
          <a:noFill/>
        </p:spPr>
        <p:txBody>
          <a:bodyPr wrap="square" rtlCol="0">
            <a:spAutoFit/>
          </a:bodyPr>
          <a:lstStyle/>
          <a:p>
            <a:pPr>
              <a:defRPr/>
            </a:pPr>
            <a:r>
              <a:rPr lang="en-US" sz="1400" dirty="0">
                <a:solidFill>
                  <a:srgbClr val="686868"/>
                </a:solidFill>
                <a:cs typeface="Arial"/>
              </a:rPr>
              <a:t>Review background, assess resource impact, understand business context, and identify information exchange business scenarios </a:t>
            </a:r>
          </a:p>
        </p:txBody>
      </p:sp>
      <p:sp>
        <p:nvSpPr>
          <p:cNvPr id="21" name="TextBox 20"/>
          <p:cNvSpPr txBox="1"/>
          <p:nvPr/>
        </p:nvSpPr>
        <p:spPr>
          <a:xfrm>
            <a:off x="4368084" y="1967447"/>
            <a:ext cx="4133592" cy="738664"/>
          </a:xfrm>
          <a:prstGeom prst="rect">
            <a:avLst/>
          </a:prstGeom>
          <a:noFill/>
        </p:spPr>
        <p:txBody>
          <a:bodyPr wrap="square" rtlCol="0">
            <a:spAutoFit/>
          </a:bodyPr>
          <a:lstStyle/>
          <a:p>
            <a:pPr fontAlgn="auto">
              <a:spcBef>
                <a:spcPts val="0"/>
              </a:spcBef>
              <a:spcAft>
                <a:spcPts val="0"/>
              </a:spcAft>
              <a:defRPr/>
            </a:pPr>
            <a:r>
              <a:rPr lang="en-US" sz="1400" dirty="0">
                <a:solidFill>
                  <a:srgbClr val="686868"/>
                </a:solidFill>
                <a:cs typeface="Arial" pitchFamily="34" charset="0"/>
              </a:rPr>
              <a:t>Selected information exchange </a:t>
            </a:r>
            <a:r>
              <a:rPr lang="en-US" sz="1400" dirty="0" smtClean="0">
                <a:solidFill>
                  <a:srgbClr val="686868"/>
                </a:solidFill>
                <a:cs typeface="Arial" pitchFamily="34" charset="0"/>
              </a:rPr>
              <a:t>scenario is </a:t>
            </a:r>
            <a:r>
              <a:rPr lang="en-US" sz="1400" dirty="0">
                <a:solidFill>
                  <a:srgbClr val="686868"/>
                </a:solidFill>
                <a:cs typeface="Arial" pitchFamily="34" charset="0"/>
              </a:rPr>
              <a:t>further elaborated to understand and document the business context and data requirements </a:t>
            </a:r>
          </a:p>
        </p:txBody>
      </p:sp>
      <p:sp>
        <p:nvSpPr>
          <p:cNvPr id="22" name="TextBox 21"/>
          <p:cNvSpPr txBox="1"/>
          <p:nvPr/>
        </p:nvSpPr>
        <p:spPr>
          <a:xfrm>
            <a:off x="4377851" y="2786934"/>
            <a:ext cx="4280860" cy="738664"/>
          </a:xfrm>
          <a:prstGeom prst="rect">
            <a:avLst/>
          </a:prstGeom>
          <a:noFill/>
        </p:spPr>
        <p:txBody>
          <a:bodyPr wrap="square" rtlCol="0">
            <a:spAutoFit/>
          </a:bodyPr>
          <a:lstStyle/>
          <a:p>
            <a:pPr lvl="0">
              <a:defRPr/>
            </a:pPr>
            <a:r>
              <a:rPr lang="en-US" sz="1400" dirty="0">
                <a:solidFill>
                  <a:srgbClr val="686868"/>
                </a:solidFill>
                <a:cs typeface="Arial" pitchFamily="34" charset="0"/>
              </a:rPr>
              <a:t>Create an exchange content model based on information exchange requirements. The Exchange Content Model is then mapped to NIEM.</a:t>
            </a:r>
          </a:p>
        </p:txBody>
      </p:sp>
      <p:sp>
        <p:nvSpPr>
          <p:cNvPr id="23" name="TextBox 22"/>
          <p:cNvSpPr txBox="1"/>
          <p:nvPr/>
        </p:nvSpPr>
        <p:spPr>
          <a:xfrm>
            <a:off x="4368083" y="3614876"/>
            <a:ext cx="4133593" cy="738664"/>
          </a:xfrm>
          <a:prstGeom prst="rect">
            <a:avLst/>
          </a:prstGeom>
          <a:noFill/>
        </p:spPr>
        <p:txBody>
          <a:bodyPr wrap="square" rtlCol="0">
            <a:spAutoFit/>
          </a:bodyPr>
          <a:lstStyle/>
          <a:p>
            <a:pPr lvl="0">
              <a:defRPr/>
            </a:pPr>
            <a:r>
              <a:rPr lang="en-US" sz="1400" dirty="0">
                <a:solidFill>
                  <a:srgbClr val="686868"/>
                </a:solidFill>
                <a:cs typeface="Arial" pitchFamily="34" charset="0"/>
              </a:rPr>
              <a:t>Create a set of exchange-specific NIEM conformant XML schemas that implement the exchange content model created for the exchange</a:t>
            </a:r>
          </a:p>
        </p:txBody>
      </p:sp>
      <p:sp>
        <p:nvSpPr>
          <p:cNvPr id="25" name="TextBox 24"/>
          <p:cNvSpPr txBox="1"/>
          <p:nvPr/>
        </p:nvSpPr>
        <p:spPr>
          <a:xfrm>
            <a:off x="4368083" y="4435491"/>
            <a:ext cx="3793868" cy="738664"/>
          </a:xfrm>
          <a:prstGeom prst="rect">
            <a:avLst/>
          </a:prstGeom>
          <a:noFill/>
        </p:spPr>
        <p:txBody>
          <a:bodyPr wrap="square" rtlCol="0">
            <a:spAutoFit/>
          </a:bodyPr>
          <a:lstStyle/>
          <a:p>
            <a:pPr lvl="0">
              <a:defRPr/>
            </a:pPr>
            <a:r>
              <a:rPr lang="en-US" sz="1400" dirty="0">
                <a:solidFill>
                  <a:srgbClr val="686868"/>
                </a:solidFill>
                <a:cs typeface="Arial" pitchFamily="34" charset="0"/>
              </a:rPr>
              <a:t>Prepare and package all related files for the IEPD into a single self‐contained, self-documented, portable archive file</a:t>
            </a:r>
          </a:p>
        </p:txBody>
      </p:sp>
      <p:sp>
        <p:nvSpPr>
          <p:cNvPr id="27" name="TextBox 26"/>
          <p:cNvSpPr txBox="1"/>
          <p:nvPr/>
        </p:nvSpPr>
        <p:spPr>
          <a:xfrm>
            <a:off x="4377851" y="5309779"/>
            <a:ext cx="3895224" cy="738664"/>
          </a:xfrm>
          <a:prstGeom prst="rect">
            <a:avLst/>
          </a:prstGeom>
          <a:noFill/>
        </p:spPr>
        <p:txBody>
          <a:bodyPr wrap="square" rtlCol="0">
            <a:spAutoFit/>
          </a:bodyPr>
          <a:lstStyle/>
          <a:p>
            <a:pPr lvl="0">
              <a:defRPr/>
            </a:pPr>
            <a:r>
              <a:rPr lang="en-US" sz="1400" dirty="0" smtClean="0">
                <a:solidFill>
                  <a:srgbClr val="686868"/>
                </a:solidFill>
                <a:cs typeface="Arial" pitchFamily="34" charset="0"/>
              </a:rPr>
              <a:t>Publish </a:t>
            </a:r>
            <a:r>
              <a:rPr lang="en-US" sz="1400" dirty="0">
                <a:solidFill>
                  <a:srgbClr val="686868"/>
                </a:solidFill>
                <a:cs typeface="Arial" pitchFamily="34" charset="0"/>
              </a:rPr>
              <a:t>the IEPD as well as implement the IEPD into production for search, discovery, and reuse</a:t>
            </a:r>
          </a:p>
        </p:txBody>
      </p:sp>
      <p:sp>
        <p:nvSpPr>
          <p:cNvPr id="2" name="Title 1"/>
          <p:cNvSpPr>
            <a:spLocks noGrp="1"/>
          </p:cNvSpPr>
          <p:nvPr>
            <p:ph type="title"/>
          </p:nvPr>
        </p:nvSpPr>
        <p:spPr>
          <a:xfrm>
            <a:off x="255754" y="131380"/>
            <a:ext cx="6646041" cy="472966"/>
          </a:xfrm>
        </p:spPr>
        <p:txBody>
          <a:bodyPr>
            <a:normAutofit/>
          </a:bodyPr>
          <a:lstStyle/>
          <a:p>
            <a:r>
              <a:rPr lang="en-US" dirty="0"/>
              <a:t>The iepd lifecycle</a:t>
            </a:r>
          </a:p>
        </p:txBody>
      </p:sp>
      <p:grpSp>
        <p:nvGrpSpPr>
          <p:cNvPr id="28" name="Group 27"/>
          <p:cNvGrpSpPr/>
          <p:nvPr/>
        </p:nvGrpSpPr>
        <p:grpSpPr>
          <a:xfrm>
            <a:off x="7407343" y="730894"/>
            <a:ext cx="1235427" cy="143483"/>
            <a:chOff x="3462929" y="4029126"/>
            <a:chExt cx="1696889" cy="197077"/>
          </a:xfrm>
        </p:grpSpPr>
        <p:cxnSp>
          <p:nvCxnSpPr>
            <p:cNvPr id="29" name="Straight Connector 28"/>
            <p:cNvCxnSpPr>
              <a:endCxn id="3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8" name="Picture 2" descr="C:\Users\yqutub\AppData\Local\Microsoft\Windows\Temporary Internet Files\Content.Outlook\B9NON2N7\NIEM_Fish_Hook_model.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0" y="2225790"/>
            <a:ext cx="2319293" cy="229302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4"/>
          </p:nvPr>
        </p:nvSpPr>
        <p:spPr/>
        <p:txBody>
          <a:bodyPr/>
          <a:lstStyle/>
          <a:p>
            <a:fld id="{6E6030FC-FB78-5E4D-92EA-5D9433591EA9}" type="slidenum">
              <a:rPr lang="en-US" smtClean="0"/>
              <a:pPr/>
              <a:t>16</a:t>
            </a:fld>
            <a:endParaRPr lang="en-US" dirty="0"/>
          </a:p>
        </p:txBody>
      </p:sp>
    </p:spTree>
    <p:extLst>
      <p:ext uri="{BB962C8B-B14F-4D97-AF65-F5344CB8AC3E}">
        <p14:creationId xmlns:p14="http://schemas.microsoft.com/office/powerpoint/2010/main" val="36111604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IEPD color bars_short.png"/>
          <p:cNvPicPr>
            <a:picLocks noChangeAspect="1"/>
          </p:cNvPicPr>
          <p:nvPr/>
        </p:nvPicPr>
        <p:blipFill>
          <a:blip r:embed="rId3" cstate="print"/>
          <a:stretch>
            <a:fillRect/>
          </a:stretch>
        </p:blipFill>
        <p:spPr>
          <a:xfrm>
            <a:off x="813275" y="991991"/>
            <a:ext cx="6339418" cy="4949622"/>
          </a:xfrm>
          <a:prstGeom prst="rect">
            <a:avLst/>
          </a:prstGeom>
        </p:spPr>
      </p:pic>
      <p:sp>
        <p:nvSpPr>
          <p:cNvPr id="5" name="Text Placeholder 4"/>
          <p:cNvSpPr txBox="1">
            <a:spLocks/>
          </p:cNvSpPr>
          <p:nvPr/>
        </p:nvSpPr>
        <p:spPr>
          <a:xfrm>
            <a:off x="7289358" y="1275976"/>
            <a:ext cx="1854642" cy="4756523"/>
          </a:xfrm>
          <a:prstGeom prst="rect">
            <a:avLst/>
          </a:prstGeom>
        </p:spPr>
        <p:txBody>
          <a:bodyPr vert="horz" lIns="91440" tIns="45720" rIns="91440" bIns="45720" rtlCol="0" anchor="ctr">
            <a:normAutofit/>
          </a:bodyPr>
          <a:lstStyle/>
          <a:p>
            <a:pPr marL="0" marR="0" lvl="1" indent="0" defTabSz="457200" rtl="0" eaLnBrk="1" fontAlgn="auto" latinLnBrk="0" hangingPunct="1">
              <a:lnSpc>
                <a:spcPct val="100000"/>
              </a:lnSpc>
              <a:spcBef>
                <a:spcPts val="0"/>
              </a:spcBef>
              <a:spcAft>
                <a:spcPts val="0"/>
              </a:spcAft>
              <a:buClrTx/>
              <a:buSzTx/>
              <a:buFont typeface="Arial" charset="0"/>
              <a:buNone/>
              <a:tabLst/>
              <a:defRPr/>
            </a:pPr>
            <a:r>
              <a:rPr kumimoji="0" lang="en-US" sz="1600" b="1" i="0" u="none" strike="noStrike" kern="1200" cap="none" spc="0" normalizeH="0" baseline="0" noProof="0" dirty="0" smtClean="0">
                <a:ln>
                  <a:noFill/>
                </a:ln>
                <a:solidFill>
                  <a:srgbClr val="1F497D"/>
                </a:solidFill>
                <a:effectLst/>
                <a:uLnTx/>
                <a:uFillTx/>
                <a:latin typeface="Arial" charset="0"/>
                <a:ea typeface="+mn-ea"/>
                <a:cs typeface="Arial" charset="0"/>
              </a:rPr>
              <a:t>IEPDs</a:t>
            </a:r>
            <a:r>
              <a:rPr kumimoji="0" lang="en-US" sz="1600" b="0" i="0" u="none" strike="noStrike" kern="1200" cap="none" spc="0" normalizeH="0" baseline="0" noProof="0" dirty="0" smtClean="0">
                <a:ln>
                  <a:noFill/>
                </a:ln>
                <a:solidFill>
                  <a:srgbClr val="1F497D"/>
                </a:solidFill>
                <a:effectLst/>
                <a:uLnTx/>
                <a:uFillTx/>
                <a:latin typeface="Arial" charset="0"/>
                <a:ea typeface="+mn-ea"/>
                <a:cs typeface="Arial" charset="0"/>
              </a:rPr>
              <a:t> </a:t>
            </a:r>
            <a:r>
              <a:rPr kumimoji="0" lang="en-US" sz="1600" b="0" i="0" u="none" strike="noStrike" kern="1200" cap="none" spc="0" normalizeH="0" baseline="0" noProof="0" dirty="0" smtClean="0">
                <a:ln>
                  <a:noFill/>
                </a:ln>
                <a:solidFill>
                  <a:srgbClr val="686868"/>
                </a:solidFill>
                <a:effectLst/>
                <a:uLnTx/>
                <a:uFillTx/>
                <a:latin typeface="Arial" charset="0"/>
                <a:ea typeface="+mn-ea"/>
                <a:cs typeface="Arial" charset="0"/>
              </a:rPr>
              <a:t>contain both required and recommended artifacts</a:t>
            </a:r>
          </a:p>
          <a:p>
            <a:pPr marL="0" marR="0" lvl="1" indent="0" defTabSz="457200" rtl="0" eaLnBrk="1" fontAlgn="auto" latinLnBrk="0" hangingPunct="1">
              <a:lnSpc>
                <a:spcPct val="100000"/>
              </a:lnSpc>
              <a:spcBef>
                <a:spcPts val="0"/>
              </a:spcBef>
              <a:spcAft>
                <a:spcPts val="0"/>
              </a:spcAft>
              <a:buClrTx/>
              <a:buSzTx/>
              <a:buFont typeface="Arial" charset="0"/>
              <a:buNone/>
              <a:tabLst/>
              <a:defRPr/>
            </a:pPr>
            <a:endParaRPr kumimoji="0" lang="en-US" sz="1400" b="0" i="0" u="none" strike="noStrike" kern="1200" cap="none" spc="0" normalizeH="0" baseline="0" noProof="0" dirty="0" smtClean="0">
              <a:ln>
                <a:noFill/>
              </a:ln>
              <a:solidFill>
                <a:srgbClr val="686868"/>
              </a:solidFill>
              <a:effectLst/>
              <a:uLnTx/>
              <a:uFillTx/>
              <a:latin typeface="Arial" charset="0"/>
              <a:ea typeface="+mn-ea"/>
              <a:cs typeface="Arial" charset="0"/>
            </a:endParaRPr>
          </a:p>
          <a:p>
            <a:pPr marL="0" marR="0" lvl="1" indent="0" defTabSz="457200" rtl="0" eaLnBrk="1" fontAlgn="auto" latinLnBrk="0" hangingPunct="1">
              <a:lnSpc>
                <a:spcPct val="100000"/>
              </a:lnSpc>
              <a:spcBef>
                <a:spcPts val="0"/>
              </a:spcBef>
              <a:spcAft>
                <a:spcPts val="0"/>
              </a:spcAft>
              <a:buClrTx/>
              <a:buSzTx/>
              <a:buFont typeface="Arial" charset="0"/>
              <a:buNone/>
              <a:tabLst/>
              <a:defRPr/>
            </a:pPr>
            <a:r>
              <a:rPr kumimoji="0" lang="en-US" sz="1400" b="1" i="0" u="none" strike="noStrike" kern="1200" cap="none" spc="0" normalizeH="0" baseline="0" noProof="0" dirty="0" smtClean="0">
                <a:ln>
                  <a:noFill/>
                </a:ln>
                <a:solidFill>
                  <a:srgbClr val="686868"/>
                </a:solidFill>
                <a:effectLst/>
                <a:uLnTx/>
                <a:uFillTx/>
                <a:latin typeface="Arial" charset="0"/>
                <a:ea typeface="+mn-ea"/>
                <a:cs typeface="Arial" charset="0"/>
              </a:rPr>
              <a:t>Required: </a:t>
            </a:r>
          </a:p>
          <a:p>
            <a:pPr marL="0" marR="0" lvl="1" indent="0" defTabSz="457200" rtl="0" eaLnBrk="1" fontAlgn="auto" latinLnBrk="0" hangingPunct="1">
              <a:lnSpc>
                <a:spcPct val="100000"/>
              </a:lnSpc>
              <a:spcBef>
                <a:spcPts val="0"/>
              </a:spcBef>
              <a:spcAft>
                <a:spcPts val="0"/>
              </a:spcAft>
              <a:buClrTx/>
              <a:buSzTx/>
              <a:buFont typeface="Arial" charset="0"/>
              <a:buNone/>
              <a:tabLst/>
              <a:defRPr/>
            </a:pPr>
            <a:r>
              <a:rPr kumimoji="0" lang="en-US" sz="1400" b="1" i="0" u="none" strike="noStrike" kern="1200" cap="none" spc="0" normalizeH="0" baseline="0" noProof="0" dirty="0" smtClean="0">
                <a:ln>
                  <a:noFill/>
                </a:ln>
                <a:solidFill>
                  <a:srgbClr val="1F497D"/>
                </a:solidFill>
                <a:effectLst/>
                <a:uLnTx/>
                <a:uFillTx/>
                <a:latin typeface="Arial" charset="0"/>
                <a:ea typeface="+mn-ea"/>
                <a:cs typeface="Arial" charset="0"/>
              </a:rPr>
              <a:t>Bold and Blue</a:t>
            </a:r>
          </a:p>
          <a:p>
            <a:pPr marL="0" marR="0" lvl="1" indent="0" defTabSz="457200" rtl="0" eaLnBrk="1" fontAlgn="auto" latinLnBrk="0" hangingPunct="1">
              <a:lnSpc>
                <a:spcPct val="100000"/>
              </a:lnSpc>
              <a:spcBef>
                <a:spcPts val="0"/>
              </a:spcBef>
              <a:spcAft>
                <a:spcPts val="0"/>
              </a:spcAft>
              <a:buClrTx/>
              <a:buSzTx/>
              <a:buFont typeface="Arial" charset="0"/>
              <a:buNone/>
              <a:tabLst/>
              <a:defRPr/>
            </a:pPr>
            <a:endParaRPr kumimoji="0" lang="en-US" sz="1400" b="1" i="0" u="none" strike="noStrike" kern="1200" cap="none" spc="0" normalizeH="0" baseline="0" noProof="0" dirty="0" smtClean="0">
              <a:ln>
                <a:noFill/>
              </a:ln>
              <a:solidFill>
                <a:srgbClr val="454545"/>
              </a:solidFill>
              <a:effectLst/>
              <a:uLnTx/>
              <a:uFillTx/>
              <a:latin typeface="Arial" charset="0"/>
              <a:ea typeface="+mn-ea"/>
              <a:cs typeface="Arial" charset="0"/>
            </a:endParaRPr>
          </a:p>
          <a:p>
            <a:pPr marL="0" marR="0" lvl="1" indent="0" defTabSz="457200" rtl="0" eaLnBrk="1" fontAlgn="auto" latinLnBrk="0" hangingPunct="1">
              <a:lnSpc>
                <a:spcPct val="100000"/>
              </a:lnSpc>
              <a:spcBef>
                <a:spcPts val="0"/>
              </a:spcBef>
              <a:spcAft>
                <a:spcPts val="0"/>
              </a:spcAft>
              <a:buClrTx/>
              <a:buSzTx/>
              <a:buFont typeface="Arial" charset="0"/>
              <a:buNone/>
              <a:tabLst/>
              <a:defRPr/>
            </a:pPr>
            <a:r>
              <a:rPr kumimoji="0" lang="en-US" sz="1400" b="1" i="0" u="none" strike="noStrike" kern="1200" cap="none" spc="0" normalizeH="0" baseline="0" noProof="0" dirty="0" smtClean="0">
                <a:ln>
                  <a:noFill/>
                </a:ln>
                <a:solidFill>
                  <a:srgbClr val="686868"/>
                </a:solidFill>
                <a:effectLst/>
                <a:uLnTx/>
                <a:uFillTx/>
                <a:latin typeface="Arial" charset="0"/>
                <a:ea typeface="+mn-ea"/>
                <a:cs typeface="Arial" charset="0"/>
              </a:rPr>
              <a:t>Note:</a:t>
            </a:r>
            <a:r>
              <a:rPr kumimoji="0" lang="en-US" sz="1400" b="0" i="0" u="none" strike="noStrike" kern="1200" cap="none" spc="0" normalizeH="0" baseline="0" noProof="0" dirty="0" smtClean="0">
                <a:ln>
                  <a:noFill/>
                </a:ln>
                <a:solidFill>
                  <a:srgbClr val="686868"/>
                </a:solidFill>
                <a:effectLst/>
                <a:uLnTx/>
                <a:uFillTx/>
                <a:latin typeface="Arial" charset="0"/>
                <a:ea typeface="+mn-ea"/>
                <a:cs typeface="Arial" charset="0"/>
              </a:rPr>
              <a:t> </a:t>
            </a:r>
          </a:p>
          <a:p>
            <a:pPr marL="0" lvl="1">
              <a:defRPr/>
            </a:pPr>
            <a:r>
              <a:rPr lang="en-US" sz="1400" dirty="0">
                <a:solidFill>
                  <a:srgbClr val="686868"/>
                </a:solidFill>
                <a:latin typeface="Arial" charset="0"/>
                <a:cs typeface="Arial" charset="0"/>
              </a:rPr>
              <a:t>Best practicesfor most organizations include many of the artifacts listed </a:t>
            </a:r>
            <a:r>
              <a:rPr lang="en-US" sz="1400" dirty="0" smtClean="0">
                <a:solidFill>
                  <a:srgbClr val="686868"/>
                </a:solidFill>
                <a:latin typeface="Arial" charset="0"/>
                <a:cs typeface="Arial" charset="0"/>
              </a:rPr>
              <a:t>here.</a:t>
            </a:r>
          </a:p>
          <a:p>
            <a:pPr marL="0" lvl="1">
              <a:defRPr/>
            </a:pPr>
            <a:r>
              <a:rPr lang="en-US" sz="1400" dirty="0" smtClean="0">
                <a:solidFill>
                  <a:srgbClr val="686868"/>
                </a:solidFill>
                <a:latin typeface="Arial" charset="0"/>
                <a:cs typeface="Arial" charset="0"/>
              </a:rPr>
              <a:t>Please review the Model Package Description (MPD) Specification for more information.</a:t>
            </a:r>
            <a:endParaRPr lang="en-US" sz="1400" dirty="0">
              <a:solidFill>
                <a:srgbClr val="686868"/>
              </a:solidFill>
              <a:latin typeface="Arial" charset="0"/>
              <a:cs typeface="Arial" charset="0"/>
            </a:endParaRPr>
          </a:p>
        </p:txBody>
      </p:sp>
      <p:sp>
        <p:nvSpPr>
          <p:cNvPr id="20" name="TextBox 19"/>
          <p:cNvSpPr txBox="1"/>
          <p:nvPr/>
        </p:nvSpPr>
        <p:spPr>
          <a:xfrm>
            <a:off x="2955996" y="1024856"/>
            <a:ext cx="3086689" cy="738664"/>
          </a:xfrm>
          <a:prstGeom prst="rect">
            <a:avLst/>
          </a:prstGeom>
          <a:noFill/>
        </p:spPr>
        <p:txBody>
          <a:bodyPr wrap="square" rtlCol="0">
            <a:spAutoFit/>
          </a:bodyPr>
          <a:lstStyle/>
          <a:p>
            <a:pPr marL="174625" indent="-174625" fontAlgn="auto">
              <a:spcBef>
                <a:spcPts val="0"/>
              </a:spcBef>
              <a:spcAft>
                <a:spcPts val="0"/>
              </a:spcAft>
              <a:buFont typeface="Arial"/>
              <a:buChar char="•"/>
              <a:defRPr/>
            </a:pPr>
            <a:r>
              <a:rPr lang="en-US" sz="1400" dirty="0">
                <a:solidFill>
                  <a:srgbClr val="686868"/>
                </a:solidFill>
                <a:cs typeface="Arial" pitchFamily="34" charset="0"/>
              </a:rPr>
              <a:t> Business </a:t>
            </a:r>
            <a:r>
              <a:rPr lang="en-US" sz="1400" dirty="0" smtClean="0">
                <a:solidFill>
                  <a:srgbClr val="686868"/>
                </a:solidFill>
                <a:cs typeface="Arial" pitchFamily="34" charset="0"/>
              </a:rPr>
              <a:t>Process </a:t>
            </a:r>
            <a:r>
              <a:rPr lang="en-US" sz="1400" dirty="0">
                <a:solidFill>
                  <a:srgbClr val="686868"/>
                </a:solidFill>
                <a:cs typeface="Arial" pitchFamily="34" charset="0"/>
              </a:rPr>
              <a:t>Diagrams</a:t>
            </a:r>
          </a:p>
          <a:p>
            <a:pPr marL="174625" indent="-174625" fontAlgn="auto">
              <a:spcBef>
                <a:spcPts val="0"/>
              </a:spcBef>
              <a:spcAft>
                <a:spcPts val="0"/>
              </a:spcAft>
              <a:buFont typeface="Arial" pitchFamily="34" charset="0"/>
              <a:buChar char="•"/>
              <a:defRPr/>
            </a:pPr>
            <a:r>
              <a:rPr lang="en-US" sz="1400" dirty="0">
                <a:solidFill>
                  <a:srgbClr val="686868"/>
                </a:solidFill>
                <a:cs typeface="Arial" pitchFamily="34" charset="0"/>
              </a:rPr>
              <a:t> Use Case Diagrams</a:t>
            </a:r>
          </a:p>
          <a:p>
            <a:pPr marL="174625" indent="-174625" fontAlgn="auto">
              <a:spcBef>
                <a:spcPts val="0"/>
              </a:spcBef>
              <a:spcAft>
                <a:spcPts val="0"/>
              </a:spcAft>
              <a:buFont typeface="Arial" pitchFamily="34" charset="0"/>
              <a:buChar char="•"/>
              <a:defRPr/>
            </a:pPr>
            <a:r>
              <a:rPr lang="en-US" sz="1400" dirty="0">
                <a:solidFill>
                  <a:srgbClr val="686868"/>
                </a:solidFill>
                <a:cs typeface="Arial" pitchFamily="34" charset="0"/>
              </a:rPr>
              <a:t> Sequence Diagrams</a:t>
            </a:r>
          </a:p>
        </p:txBody>
      </p:sp>
      <p:sp>
        <p:nvSpPr>
          <p:cNvPr id="21" name="TextBox 20"/>
          <p:cNvSpPr txBox="1"/>
          <p:nvPr/>
        </p:nvSpPr>
        <p:spPr>
          <a:xfrm>
            <a:off x="2955996" y="1960676"/>
            <a:ext cx="3086689" cy="523220"/>
          </a:xfrm>
          <a:prstGeom prst="rect">
            <a:avLst/>
          </a:prstGeom>
          <a:noFill/>
        </p:spPr>
        <p:txBody>
          <a:bodyPr wrap="square" rtlCol="0">
            <a:spAutoFit/>
          </a:bodyPr>
          <a:lstStyle/>
          <a:p>
            <a:pPr marL="231775" indent="-231775" fontAlgn="auto">
              <a:spcBef>
                <a:spcPts val="0"/>
              </a:spcBef>
              <a:spcAft>
                <a:spcPts val="0"/>
              </a:spcAft>
              <a:buFont typeface="Arial"/>
              <a:buChar char="•"/>
              <a:defRPr/>
            </a:pPr>
            <a:r>
              <a:rPr lang="en-US" sz="1400" dirty="0">
                <a:solidFill>
                  <a:srgbClr val="686868"/>
                </a:solidFill>
                <a:cs typeface="Arial" pitchFamily="34" charset="0"/>
              </a:rPr>
              <a:t>Business Rules</a:t>
            </a:r>
          </a:p>
          <a:p>
            <a:pPr marL="231775" indent="-231775" fontAlgn="auto">
              <a:spcBef>
                <a:spcPts val="0"/>
              </a:spcBef>
              <a:spcAft>
                <a:spcPts val="0"/>
              </a:spcAft>
              <a:buFont typeface="Arial"/>
              <a:buChar char="•"/>
              <a:defRPr/>
            </a:pPr>
            <a:r>
              <a:rPr lang="en-US" sz="1400" dirty="0">
                <a:solidFill>
                  <a:srgbClr val="686868"/>
                </a:solidFill>
                <a:cs typeface="Arial" pitchFamily="34" charset="0"/>
              </a:rPr>
              <a:t>Business Requirements</a:t>
            </a:r>
          </a:p>
        </p:txBody>
      </p:sp>
      <p:sp>
        <p:nvSpPr>
          <p:cNvPr id="22" name="TextBox 21"/>
          <p:cNvSpPr txBox="1"/>
          <p:nvPr/>
        </p:nvSpPr>
        <p:spPr>
          <a:xfrm>
            <a:off x="2955996" y="2775360"/>
            <a:ext cx="3086689" cy="523220"/>
          </a:xfrm>
          <a:prstGeom prst="rect">
            <a:avLst/>
          </a:prstGeom>
          <a:noFill/>
        </p:spPr>
        <p:txBody>
          <a:bodyPr wrap="square" rtlCol="0">
            <a:spAutoFit/>
          </a:bodyPr>
          <a:lstStyle/>
          <a:p>
            <a:pPr marL="115888" indent="-115888" fontAlgn="auto">
              <a:spcBef>
                <a:spcPts val="0"/>
              </a:spcBef>
              <a:spcAft>
                <a:spcPts val="0"/>
              </a:spcAft>
              <a:buFont typeface="Arial"/>
              <a:buChar char="•"/>
              <a:defRPr/>
            </a:pPr>
            <a:r>
              <a:rPr lang="en-US" sz="1400" dirty="0" smtClean="0">
                <a:solidFill>
                  <a:srgbClr val="686868"/>
                </a:solidFill>
                <a:cs typeface="Arial" pitchFamily="34" charset="0"/>
              </a:rPr>
              <a:t>  Exchange Content Model</a:t>
            </a:r>
          </a:p>
          <a:p>
            <a:pPr marL="115888" indent="-115888" fontAlgn="auto">
              <a:spcBef>
                <a:spcPts val="0"/>
              </a:spcBef>
              <a:spcAft>
                <a:spcPts val="0"/>
              </a:spcAft>
              <a:buFont typeface="Arial"/>
              <a:buChar char="•"/>
              <a:defRPr/>
            </a:pPr>
            <a:r>
              <a:rPr lang="en-US" sz="1400" dirty="0" smtClean="0">
                <a:solidFill>
                  <a:srgbClr val="686868"/>
                </a:solidFill>
                <a:cs typeface="Arial" pitchFamily="34" charset="0"/>
              </a:rPr>
              <a:t>  Mapping Document</a:t>
            </a:r>
            <a:endParaRPr lang="en-US" sz="1400" dirty="0">
              <a:solidFill>
                <a:srgbClr val="686868"/>
              </a:solidFill>
              <a:cs typeface="Arial" pitchFamily="34" charset="0"/>
            </a:endParaRPr>
          </a:p>
        </p:txBody>
      </p:sp>
      <p:sp>
        <p:nvSpPr>
          <p:cNvPr id="23" name="TextBox 22"/>
          <p:cNvSpPr txBox="1"/>
          <p:nvPr/>
        </p:nvSpPr>
        <p:spPr>
          <a:xfrm>
            <a:off x="2946228" y="3546159"/>
            <a:ext cx="2051534" cy="692497"/>
          </a:xfrm>
          <a:prstGeom prst="rect">
            <a:avLst/>
          </a:prstGeom>
          <a:noFill/>
        </p:spPr>
        <p:txBody>
          <a:bodyPr wrap="square" rtlCol="0">
            <a:spAutoFit/>
          </a:bodyPr>
          <a:lstStyle/>
          <a:p>
            <a:pPr marL="115888" indent="-115888" fontAlgn="auto">
              <a:spcBef>
                <a:spcPts val="0"/>
              </a:spcBef>
              <a:spcAft>
                <a:spcPts val="0"/>
              </a:spcAft>
              <a:buFont typeface="Arial" pitchFamily="34" charset="0"/>
              <a:buChar char="•"/>
              <a:defRPr/>
            </a:pPr>
            <a:r>
              <a:rPr lang="en-US" sz="1300" dirty="0" smtClean="0">
                <a:solidFill>
                  <a:srgbClr val="454545"/>
                </a:solidFill>
                <a:cs typeface="Arial" pitchFamily="34" charset="0"/>
              </a:rPr>
              <a:t>  </a:t>
            </a:r>
            <a:r>
              <a:rPr lang="en-US" sz="1300" b="1" dirty="0">
                <a:solidFill>
                  <a:srgbClr val="1F497D"/>
                </a:solidFill>
                <a:cs typeface="Arial" pitchFamily="34" charset="0"/>
              </a:rPr>
              <a:t>Subset Schema</a:t>
            </a:r>
          </a:p>
          <a:p>
            <a:pPr marL="115888" indent="-115888" fontAlgn="auto">
              <a:spcBef>
                <a:spcPts val="0"/>
              </a:spcBef>
              <a:spcAft>
                <a:spcPts val="0"/>
              </a:spcAft>
              <a:buFont typeface="Arial" pitchFamily="34" charset="0"/>
              <a:buChar char="•"/>
              <a:defRPr/>
            </a:pPr>
            <a:r>
              <a:rPr lang="en-US" sz="1300" dirty="0" smtClean="0">
                <a:solidFill>
                  <a:srgbClr val="454545"/>
                </a:solidFill>
                <a:cs typeface="Arial" pitchFamily="34" charset="0"/>
              </a:rPr>
              <a:t>  </a:t>
            </a:r>
            <a:r>
              <a:rPr lang="en-US" sz="1300" b="1" dirty="0" smtClean="0">
                <a:solidFill>
                  <a:schemeClr val="tx2"/>
                </a:solidFill>
                <a:cs typeface="Arial" pitchFamily="34" charset="0"/>
              </a:rPr>
              <a:t>Exchange Schema</a:t>
            </a:r>
          </a:p>
          <a:p>
            <a:pPr marL="115888" indent="-115888" fontAlgn="auto">
              <a:spcBef>
                <a:spcPts val="0"/>
              </a:spcBef>
              <a:spcAft>
                <a:spcPts val="0"/>
              </a:spcAft>
              <a:buFont typeface="Arial" pitchFamily="34" charset="0"/>
              <a:buChar char="•"/>
              <a:defRPr/>
            </a:pPr>
            <a:r>
              <a:rPr lang="en-US" sz="1300" dirty="0" smtClean="0">
                <a:solidFill>
                  <a:srgbClr val="686868"/>
                </a:solidFill>
                <a:cs typeface="Arial" pitchFamily="34" charset="0"/>
              </a:rPr>
              <a:t>  Wantlist</a:t>
            </a:r>
          </a:p>
        </p:txBody>
      </p:sp>
      <p:sp>
        <p:nvSpPr>
          <p:cNvPr id="24" name="TextBox 23"/>
          <p:cNvSpPr txBox="1"/>
          <p:nvPr/>
        </p:nvSpPr>
        <p:spPr>
          <a:xfrm>
            <a:off x="4784495" y="3440329"/>
            <a:ext cx="2283533" cy="892552"/>
          </a:xfrm>
          <a:prstGeom prst="rect">
            <a:avLst/>
          </a:prstGeom>
          <a:noFill/>
        </p:spPr>
        <p:txBody>
          <a:bodyPr wrap="square" rtlCol="0">
            <a:spAutoFit/>
          </a:bodyPr>
          <a:lstStyle/>
          <a:p>
            <a:pPr marL="285750" indent="-285750" fontAlgn="auto">
              <a:spcBef>
                <a:spcPts val="0"/>
              </a:spcBef>
              <a:spcAft>
                <a:spcPts val="0"/>
              </a:spcAft>
              <a:buClr>
                <a:schemeClr val="tx1">
                  <a:lumMod val="75000"/>
                </a:schemeClr>
              </a:buClr>
              <a:buFont typeface="Arial"/>
              <a:buChar char="•"/>
              <a:defRPr/>
            </a:pPr>
            <a:r>
              <a:rPr lang="en-US" sz="1300" dirty="0">
                <a:solidFill>
                  <a:srgbClr val="686868"/>
                </a:solidFill>
                <a:cs typeface="Arial" pitchFamily="34" charset="0"/>
              </a:rPr>
              <a:t>Constraint Schema</a:t>
            </a:r>
          </a:p>
          <a:p>
            <a:pPr marL="285750" indent="-285750" fontAlgn="auto">
              <a:spcBef>
                <a:spcPts val="0"/>
              </a:spcBef>
              <a:spcAft>
                <a:spcPts val="0"/>
              </a:spcAft>
              <a:buClr>
                <a:schemeClr val="tx1">
                  <a:lumMod val="75000"/>
                </a:schemeClr>
              </a:buClr>
              <a:buFont typeface="Arial"/>
              <a:buChar char="•"/>
              <a:defRPr/>
            </a:pPr>
            <a:r>
              <a:rPr lang="en-US" sz="1300" dirty="0">
                <a:solidFill>
                  <a:srgbClr val="686868"/>
                </a:solidFill>
                <a:cs typeface="Arial" pitchFamily="34" charset="0"/>
              </a:rPr>
              <a:t>Extension Schema</a:t>
            </a:r>
          </a:p>
          <a:p>
            <a:pPr marL="285750" indent="-285750" fontAlgn="auto">
              <a:spcBef>
                <a:spcPts val="0"/>
              </a:spcBef>
              <a:spcAft>
                <a:spcPts val="0"/>
              </a:spcAft>
              <a:buClr>
                <a:schemeClr val="tx1">
                  <a:lumMod val="75000"/>
                </a:schemeClr>
              </a:buClr>
              <a:buFont typeface="Arial"/>
              <a:buChar char="•"/>
              <a:defRPr/>
            </a:pPr>
            <a:r>
              <a:rPr lang="en-US" sz="1300" b="1" dirty="0">
                <a:solidFill>
                  <a:srgbClr val="1F497D"/>
                </a:solidFill>
                <a:cs typeface="Arial" pitchFamily="34" charset="0"/>
              </a:rPr>
              <a:t>Reference Schema</a:t>
            </a:r>
          </a:p>
          <a:p>
            <a:pPr marL="285750" indent="-285750" fontAlgn="auto">
              <a:spcBef>
                <a:spcPts val="0"/>
              </a:spcBef>
              <a:spcAft>
                <a:spcPts val="0"/>
              </a:spcAft>
              <a:buClr>
                <a:schemeClr val="tx1">
                  <a:lumMod val="75000"/>
                </a:schemeClr>
              </a:buClr>
              <a:buFont typeface="Arial"/>
              <a:buChar char="•"/>
              <a:defRPr/>
            </a:pPr>
            <a:r>
              <a:rPr lang="en-US" sz="1300" dirty="0">
                <a:solidFill>
                  <a:srgbClr val="686868"/>
                </a:solidFill>
                <a:cs typeface="Arial" pitchFamily="34" charset="0"/>
              </a:rPr>
              <a:t>XML Stylesheets</a:t>
            </a:r>
            <a:endParaRPr lang="en-US" sz="1300" i="1" dirty="0">
              <a:solidFill>
                <a:srgbClr val="686868"/>
              </a:solidFill>
              <a:cs typeface="Arial" pitchFamily="34" charset="0"/>
            </a:endParaRPr>
          </a:p>
        </p:txBody>
      </p:sp>
      <p:sp>
        <p:nvSpPr>
          <p:cNvPr id="25" name="TextBox 24"/>
          <p:cNvSpPr txBox="1"/>
          <p:nvPr/>
        </p:nvSpPr>
        <p:spPr>
          <a:xfrm>
            <a:off x="2946228" y="4394089"/>
            <a:ext cx="2051534" cy="492443"/>
          </a:xfrm>
          <a:prstGeom prst="rect">
            <a:avLst/>
          </a:prstGeom>
          <a:noFill/>
        </p:spPr>
        <p:txBody>
          <a:bodyPr wrap="square" rtlCol="0">
            <a:spAutoFit/>
          </a:bodyPr>
          <a:lstStyle/>
          <a:p>
            <a:pPr marL="285750" indent="-285750" fontAlgn="auto">
              <a:spcBef>
                <a:spcPts val="0"/>
              </a:spcBef>
              <a:spcAft>
                <a:spcPts val="0"/>
              </a:spcAft>
              <a:buFont typeface="Arial"/>
              <a:buChar char="•"/>
              <a:defRPr/>
            </a:pPr>
            <a:r>
              <a:rPr lang="en-US" sz="1300" b="1" dirty="0">
                <a:solidFill>
                  <a:srgbClr val="1F497D"/>
                </a:solidFill>
                <a:cs typeface="Arial" pitchFamily="34" charset="0"/>
              </a:rPr>
              <a:t>Master Document</a:t>
            </a:r>
          </a:p>
          <a:p>
            <a:pPr marL="285750" indent="-285750" fontAlgn="auto">
              <a:spcBef>
                <a:spcPts val="0"/>
              </a:spcBef>
              <a:spcAft>
                <a:spcPts val="0"/>
              </a:spcAft>
              <a:buFont typeface="Arial"/>
              <a:buChar char="•"/>
              <a:defRPr/>
            </a:pPr>
            <a:r>
              <a:rPr lang="en-US" sz="1300" b="1" dirty="0">
                <a:solidFill>
                  <a:srgbClr val="1F497D"/>
                </a:solidFill>
                <a:cs typeface="Arial" pitchFamily="34" charset="0"/>
              </a:rPr>
              <a:t>Catalog</a:t>
            </a:r>
          </a:p>
        </p:txBody>
      </p:sp>
      <p:sp>
        <p:nvSpPr>
          <p:cNvPr id="26" name="TextBox 25"/>
          <p:cNvSpPr txBox="1"/>
          <p:nvPr/>
        </p:nvSpPr>
        <p:spPr>
          <a:xfrm>
            <a:off x="4795869" y="4394089"/>
            <a:ext cx="2272160" cy="492443"/>
          </a:xfrm>
          <a:prstGeom prst="rect">
            <a:avLst/>
          </a:prstGeom>
          <a:noFill/>
        </p:spPr>
        <p:txBody>
          <a:bodyPr wrap="square" rtlCol="0">
            <a:spAutoFit/>
          </a:bodyPr>
          <a:lstStyle/>
          <a:p>
            <a:pPr marL="285750" indent="-285750" fontAlgn="auto">
              <a:spcBef>
                <a:spcPts val="0"/>
              </a:spcBef>
              <a:spcAft>
                <a:spcPts val="0"/>
              </a:spcAft>
              <a:buFont typeface="Arial"/>
              <a:buChar char="•"/>
              <a:defRPr/>
            </a:pPr>
            <a:r>
              <a:rPr lang="en-US" sz="1300" b="1" dirty="0">
                <a:solidFill>
                  <a:srgbClr val="1F497D"/>
                </a:solidFill>
                <a:cs typeface="Arial" pitchFamily="34" charset="0"/>
              </a:rPr>
              <a:t>Change Log</a:t>
            </a:r>
          </a:p>
          <a:p>
            <a:pPr marL="285750" indent="-285750" fontAlgn="auto">
              <a:spcBef>
                <a:spcPts val="0"/>
              </a:spcBef>
              <a:spcAft>
                <a:spcPts val="0"/>
              </a:spcAft>
              <a:buFont typeface="Arial"/>
              <a:buChar char="•"/>
              <a:defRPr/>
            </a:pPr>
            <a:r>
              <a:rPr lang="en-US" sz="1300" b="1" dirty="0">
                <a:solidFill>
                  <a:srgbClr val="1F497D"/>
                </a:solidFill>
                <a:cs typeface="Arial" pitchFamily="34" charset="0"/>
              </a:rPr>
              <a:t>Sample XML Instances</a:t>
            </a:r>
          </a:p>
        </p:txBody>
      </p:sp>
      <p:sp>
        <p:nvSpPr>
          <p:cNvPr id="27" name="TextBox 26"/>
          <p:cNvSpPr txBox="1"/>
          <p:nvPr/>
        </p:nvSpPr>
        <p:spPr>
          <a:xfrm>
            <a:off x="2868076" y="5288210"/>
            <a:ext cx="3653684" cy="523220"/>
          </a:xfrm>
          <a:prstGeom prst="rect">
            <a:avLst/>
          </a:prstGeom>
          <a:noFill/>
        </p:spPr>
        <p:txBody>
          <a:bodyPr wrap="square" rtlCol="0">
            <a:spAutoFit/>
          </a:bodyPr>
          <a:lstStyle/>
          <a:p>
            <a:pPr marL="91440" indent="-91440" fontAlgn="auto">
              <a:spcBef>
                <a:spcPts val="0"/>
              </a:spcBef>
              <a:spcAft>
                <a:spcPts val="0"/>
              </a:spcAft>
              <a:defRPr/>
            </a:pPr>
            <a:r>
              <a:rPr lang="en-US" sz="1400" dirty="0" smtClean="0">
                <a:solidFill>
                  <a:srgbClr val="686868"/>
                </a:solidFill>
                <a:cs typeface="Arial" pitchFamily="34" charset="0"/>
              </a:rPr>
              <a:t>  No required artifacts. Publish the IEPD to </a:t>
            </a:r>
            <a:br>
              <a:rPr lang="en-US" sz="1400" dirty="0" smtClean="0">
                <a:solidFill>
                  <a:srgbClr val="686868"/>
                </a:solidFill>
                <a:cs typeface="Arial" pitchFamily="34" charset="0"/>
              </a:rPr>
            </a:br>
            <a:r>
              <a:rPr lang="en-US" sz="1400" dirty="0" smtClean="0">
                <a:solidFill>
                  <a:srgbClr val="686868"/>
                </a:solidFill>
                <a:cs typeface="Arial" pitchFamily="34" charset="0"/>
              </a:rPr>
              <a:t>a repository and implement the exchange</a:t>
            </a:r>
            <a:endParaRPr lang="en-US" sz="1400" dirty="0">
              <a:solidFill>
                <a:srgbClr val="686868"/>
              </a:solidFill>
              <a:cs typeface="Arial" pitchFamily="34" charset="0"/>
            </a:endParaRPr>
          </a:p>
        </p:txBody>
      </p:sp>
      <p:sp>
        <p:nvSpPr>
          <p:cNvPr id="2" name="Title 1"/>
          <p:cNvSpPr>
            <a:spLocks noGrp="1"/>
          </p:cNvSpPr>
          <p:nvPr>
            <p:ph type="title"/>
          </p:nvPr>
        </p:nvSpPr>
        <p:spPr>
          <a:xfrm>
            <a:off x="255754" y="131380"/>
            <a:ext cx="6646041" cy="472966"/>
          </a:xfrm>
        </p:spPr>
        <p:txBody>
          <a:bodyPr>
            <a:normAutofit/>
          </a:bodyPr>
          <a:lstStyle/>
          <a:p>
            <a:r>
              <a:rPr lang="en-US" dirty="0"/>
              <a:t>The iepd artifacts</a:t>
            </a:r>
          </a:p>
        </p:txBody>
      </p:sp>
      <p:sp>
        <p:nvSpPr>
          <p:cNvPr id="4" name="Slide Number Placeholder 3"/>
          <p:cNvSpPr>
            <a:spLocks noGrp="1"/>
          </p:cNvSpPr>
          <p:nvPr>
            <p:ph type="sldNum" sz="quarter" idx="4"/>
          </p:nvPr>
        </p:nvSpPr>
        <p:spPr/>
        <p:txBody>
          <a:bodyPr/>
          <a:lstStyle/>
          <a:p>
            <a:fld id="{6E6030FC-FB78-5E4D-92EA-5D9433591EA9}" type="slidenum">
              <a:rPr lang="en-US" smtClean="0"/>
              <a:pPr/>
              <a:t>17</a:t>
            </a:fld>
            <a:endParaRPr lang="en-US" dirty="0"/>
          </a:p>
        </p:txBody>
      </p:sp>
      <p:grpSp>
        <p:nvGrpSpPr>
          <p:cNvPr id="42" name="Group 41"/>
          <p:cNvGrpSpPr/>
          <p:nvPr/>
        </p:nvGrpSpPr>
        <p:grpSpPr>
          <a:xfrm>
            <a:off x="7407343" y="730894"/>
            <a:ext cx="1235427" cy="143483"/>
            <a:chOff x="3462929" y="4029126"/>
            <a:chExt cx="1696889" cy="197077"/>
          </a:xfrm>
        </p:grpSpPr>
        <p:cxnSp>
          <p:nvCxnSpPr>
            <p:cNvPr id="43" name="Straight Connector 42"/>
            <p:cNvCxnSpPr>
              <a:endCxn id="4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4" name="Oval 4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640872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372469" y="1275977"/>
            <a:ext cx="1948167" cy="2984296"/>
          </a:xfrm>
          <a:prstGeom prst="rect">
            <a:avLst/>
          </a:prstGeom>
        </p:spPr>
        <p:txBody>
          <a:bodyPr vert="horz" lIns="91440" tIns="45720" rIns="91440" bIns="45720" rtlCol="0" anchor="t">
            <a:normAutofit lnSpcReduction="10000"/>
          </a:bodyPr>
          <a:lstStyle/>
          <a:p>
            <a:pPr marL="0" lvl="1">
              <a:defRPr/>
            </a:pPr>
            <a:r>
              <a:rPr lang="en-US" sz="1600" dirty="0" smtClean="0">
                <a:solidFill>
                  <a:srgbClr val="454545"/>
                </a:solidFill>
                <a:latin typeface="Arial" charset="0"/>
                <a:cs typeface="Arial" charset="0"/>
              </a:rPr>
              <a:t>The </a:t>
            </a:r>
            <a:r>
              <a:rPr lang="en-US" sz="1600" b="1" dirty="0" smtClean="0">
                <a:solidFill>
                  <a:schemeClr val="tx2"/>
                </a:solidFill>
                <a:latin typeface="Arial" charset="0"/>
                <a:cs typeface="Arial" charset="0"/>
              </a:rPr>
              <a:t>Systems Development Life Cycle (SDLC) </a:t>
            </a:r>
            <a:br>
              <a:rPr lang="en-US" sz="1600" b="1" dirty="0" smtClean="0">
                <a:solidFill>
                  <a:schemeClr val="tx2"/>
                </a:solidFill>
                <a:latin typeface="Arial" charset="0"/>
                <a:cs typeface="Arial" charset="0"/>
              </a:rPr>
            </a:br>
            <a:r>
              <a:rPr lang="en-US" sz="1600" dirty="0" smtClean="0">
                <a:solidFill>
                  <a:srgbClr val="454545"/>
                </a:solidFill>
                <a:latin typeface="Arial" charset="0"/>
                <a:cs typeface="Arial" charset="0"/>
              </a:rPr>
              <a:t>is a common methodology </a:t>
            </a:r>
            <a:br>
              <a:rPr lang="en-US" sz="1600" dirty="0" smtClean="0">
                <a:solidFill>
                  <a:srgbClr val="454545"/>
                </a:solidFill>
                <a:latin typeface="Arial" charset="0"/>
                <a:cs typeface="Arial" charset="0"/>
              </a:rPr>
            </a:br>
            <a:r>
              <a:rPr lang="en-US" sz="1600" dirty="0" smtClean="0">
                <a:solidFill>
                  <a:srgbClr val="454545"/>
                </a:solidFill>
                <a:latin typeface="Arial" charset="0"/>
                <a:cs typeface="Arial" charset="0"/>
              </a:rPr>
              <a:t>used for creating information systems.</a:t>
            </a:r>
          </a:p>
          <a:p>
            <a:pPr marL="0" lvl="1">
              <a:defRPr/>
            </a:pPr>
            <a:endParaRPr lang="en-US" sz="1400" dirty="0">
              <a:solidFill>
                <a:srgbClr val="454545"/>
              </a:solidFill>
              <a:latin typeface="Arial" charset="0"/>
              <a:cs typeface="Arial" charset="0"/>
            </a:endParaRPr>
          </a:p>
          <a:p>
            <a:pPr marL="0" lvl="1">
              <a:defRPr/>
            </a:pPr>
            <a:r>
              <a:rPr lang="en-US" sz="1400" dirty="0">
                <a:solidFill>
                  <a:srgbClr val="454545"/>
                </a:solidFill>
                <a:latin typeface="Arial" charset="0"/>
                <a:cs typeface="Arial" charset="0"/>
              </a:rPr>
              <a:t>The IEPD Lifecycle </a:t>
            </a:r>
            <a:r>
              <a:rPr lang="en-US" sz="1400" dirty="0" smtClean="0">
                <a:solidFill>
                  <a:srgbClr val="454545"/>
                </a:solidFill>
                <a:latin typeface="Arial" charset="0"/>
                <a:cs typeface="Arial" charset="0"/>
              </a:rPr>
              <a:t>aligns closely </a:t>
            </a:r>
            <a:r>
              <a:rPr lang="en-US" sz="1400" dirty="0">
                <a:solidFill>
                  <a:srgbClr val="454545"/>
                </a:solidFill>
                <a:latin typeface="Arial" charset="0"/>
                <a:cs typeface="Arial" charset="0"/>
              </a:rPr>
              <a:t/>
            </a:r>
            <a:br>
              <a:rPr lang="en-US" sz="1400" dirty="0">
                <a:solidFill>
                  <a:srgbClr val="454545"/>
                </a:solidFill>
                <a:latin typeface="Arial" charset="0"/>
                <a:cs typeface="Arial" charset="0"/>
              </a:rPr>
            </a:br>
            <a:r>
              <a:rPr lang="en-US" sz="1400" dirty="0">
                <a:solidFill>
                  <a:srgbClr val="454545"/>
                </a:solidFill>
                <a:latin typeface="Arial" charset="0"/>
                <a:cs typeface="Arial" charset="0"/>
              </a:rPr>
              <a:t>with the phases of the </a:t>
            </a:r>
            <a:r>
              <a:rPr lang="en-US" sz="1400" dirty="0" smtClean="0">
                <a:solidFill>
                  <a:srgbClr val="454545"/>
                </a:solidFill>
                <a:latin typeface="Arial" charset="0"/>
                <a:cs typeface="Arial" charset="0"/>
              </a:rPr>
              <a:t>SDLC.</a:t>
            </a:r>
            <a:endParaRPr lang="en-US" sz="1400" dirty="0">
              <a:solidFill>
                <a:srgbClr val="454545"/>
              </a:solidFill>
              <a:latin typeface="Arial" charset="0"/>
              <a:cs typeface="Arial" charset="0"/>
            </a:endParaRPr>
          </a:p>
        </p:txBody>
      </p:sp>
      <p:sp>
        <p:nvSpPr>
          <p:cNvPr id="2" name="Title 1"/>
          <p:cNvSpPr>
            <a:spLocks noGrp="1"/>
          </p:cNvSpPr>
          <p:nvPr>
            <p:ph type="title"/>
          </p:nvPr>
        </p:nvSpPr>
        <p:spPr>
          <a:xfrm>
            <a:off x="255754" y="131380"/>
            <a:ext cx="6646041" cy="472966"/>
          </a:xfrm>
        </p:spPr>
        <p:txBody>
          <a:bodyPr>
            <a:normAutofit/>
          </a:bodyPr>
          <a:lstStyle/>
          <a:p>
            <a:r>
              <a:rPr lang="en-US" dirty="0"/>
              <a:t>Systems Development Life Cycle</a:t>
            </a:r>
          </a:p>
        </p:txBody>
      </p:sp>
      <p:sp>
        <p:nvSpPr>
          <p:cNvPr id="4" name="Slide Number Placeholder 3"/>
          <p:cNvSpPr>
            <a:spLocks noGrp="1"/>
          </p:cNvSpPr>
          <p:nvPr>
            <p:ph type="sldNum" sz="quarter" idx="4"/>
          </p:nvPr>
        </p:nvSpPr>
        <p:spPr/>
        <p:txBody>
          <a:bodyPr/>
          <a:lstStyle/>
          <a:p>
            <a:fld id="{6E6030FC-FB78-5E4D-92EA-5D9433591EA9}" type="slidenum">
              <a:rPr lang="en-US" smtClean="0"/>
              <a:pPr/>
              <a:t>18</a:t>
            </a:fld>
            <a:endParaRPr lang="en-US" dirty="0"/>
          </a:p>
        </p:txBody>
      </p:sp>
      <p:grpSp>
        <p:nvGrpSpPr>
          <p:cNvPr id="10" name="Group 9"/>
          <p:cNvGrpSpPr/>
          <p:nvPr/>
        </p:nvGrpSpPr>
        <p:grpSpPr>
          <a:xfrm>
            <a:off x="2494122" y="1026626"/>
            <a:ext cx="6394930" cy="4949622"/>
            <a:chOff x="982615" y="991991"/>
            <a:chExt cx="6394930" cy="4949622"/>
          </a:xfrm>
        </p:grpSpPr>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15" y="991991"/>
              <a:ext cx="3421445" cy="4949622"/>
            </a:xfrm>
            <a:prstGeom prst="rect">
              <a:avLst/>
            </a:prstGeom>
          </p:spPr>
        </p:pic>
        <p:sp>
          <p:nvSpPr>
            <p:cNvPr id="20" name="TextBox 19"/>
            <p:cNvSpPr txBox="1"/>
            <p:nvPr/>
          </p:nvSpPr>
          <p:spPr>
            <a:xfrm>
              <a:off x="2690337" y="1159497"/>
              <a:ext cx="1388937"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86868"/>
                  </a:solidFill>
                  <a:cs typeface="Arial" pitchFamily="34" charset="0"/>
                </a:rPr>
                <a:t>Plan</a:t>
              </a:r>
            </a:p>
          </p:txBody>
        </p:sp>
        <p:sp>
          <p:nvSpPr>
            <p:cNvPr id="29" name="TextBox 28"/>
            <p:cNvSpPr txBox="1"/>
            <p:nvPr/>
          </p:nvSpPr>
          <p:spPr>
            <a:xfrm>
              <a:off x="2678792" y="1875373"/>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86868"/>
                  </a:solidFill>
                  <a:cs typeface="Arial" pitchFamily="34" charset="0"/>
                </a:rPr>
                <a:t>Requirements</a:t>
              </a:r>
            </a:p>
          </p:txBody>
        </p:sp>
        <p:sp>
          <p:nvSpPr>
            <p:cNvPr id="30" name="TextBox 29"/>
            <p:cNvSpPr txBox="1"/>
            <p:nvPr/>
          </p:nvSpPr>
          <p:spPr>
            <a:xfrm>
              <a:off x="2690337" y="2591196"/>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86868"/>
                  </a:solidFill>
                  <a:cs typeface="Arial" pitchFamily="34" charset="0"/>
                </a:rPr>
                <a:t>Design</a:t>
              </a:r>
            </a:p>
          </p:txBody>
        </p:sp>
        <p:sp>
          <p:nvSpPr>
            <p:cNvPr id="38" name="TextBox 37"/>
            <p:cNvSpPr txBox="1"/>
            <p:nvPr/>
          </p:nvSpPr>
          <p:spPr>
            <a:xfrm>
              <a:off x="2690337" y="3646843"/>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86868"/>
                  </a:solidFill>
                  <a:cs typeface="Arial" pitchFamily="34" charset="0"/>
                </a:rPr>
                <a:t>Develop</a:t>
              </a:r>
            </a:p>
          </p:txBody>
        </p:sp>
        <p:sp>
          <p:nvSpPr>
            <p:cNvPr id="39" name="TextBox 38"/>
            <p:cNvSpPr txBox="1"/>
            <p:nvPr/>
          </p:nvSpPr>
          <p:spPr>
            <a:xfrm>
              <a:off x="2690337" y="4723737"/>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86868"/>
                  </a:solidFill>
                  <a:cs typeface="Arial" pitchFamily="34" charset="0"/>
                </a:rPr>
                <a:t>Implement</a:t>
              </a:r>
            </a:p>
          </p:txBody>
        </p:sp>
        <p:sp>
          <p:nvSpPr>
            <p:cNvPr id="40" name="TextBox 39"/>
            <p:cNvSpPr txBox="1"/>
            <p:nvPr/>
          </p:nvSpPr>
          <p:spPr>
            <a:xfrm>
              <a:off x="2690337" y="5424704"/>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86868"/>
                  </a:solidFill>
                  <a:cs typeface="Arial" pitchFamily="34" charset="0"/>
                </a:rPr>
                <a:t>Maintain</a:t>
              </a:r>
            </a:p>
          </p:txBody>
        </p:sp>
        <p:sp>
          <p:nvSpPr>
            <p:cNvPr id="3" name="TextBox 2"/>
            <p:cNvSpPr txBox="1"/>
            <p:nvPr/>
          </p:nvSpPr>
          <p:spPr>
            <a:xfrm>
              <a:off x="4463472" y="1095896"/>
              <a:ext cx="2636983" cy="523220"/>
            </a:xfrm>
            <a:prstGeom prst="rect">
              <a:avLst/>
            </a:prstGeom>
            <a:noFill/>
          </p:spPr>
          <p:txBody>
            <a:bodyPr wrap="square" rtlCol="0">
              <a:spAutoFit/>
            </a:bodyPr>
            <a:lstStyle/>
            <a:p>
              <a:r>
                <a:rPr lang="en-US" sz="1400" dirty="0" smtClean="0">
                  <a:solidFill>
                    <a:srgbClr val="686868"/>
                  </a:solidFill>
                </a:rPr>
                <a:t>Develop high level scope and goals of intended system</a:t>
              </a:r>
            </a:p>
          </p:txBody>
        </p:sp>
        <p:sp>
          <p:nvSpPr>
            <p:cNvPr id="42" name="TextBox 41"/>
            <p:cNvSpPr txBox="1"/>
            <p:nvPr/>
          </p:nvSpPr>
          <p:spPr>
            <a:xfrm>
              <a:off x="4463472" y="1785819"/>
              <a:ext cx="2636983" cy="523220"/>
            </a:xfrm>
            <a:prstGeom prst="rect">
              <a:avLst/>
            </a:prstGeom>
            <a:noFill/>
          </p:spPr>
          <p:txBody>
            <a:bodyPr wrap="square" rtlCol="0">
              <a:spAutoFit/>
            </a:bodyPr>
            <a:lstStyle/>
            <a:p>
              <a:r>
                <a:rPr lang="en-US" sz="1400" dirty="0" smtClean="0">
                  <a:solidFill>
                    <a:srgbClr val="686868"/>
                  </a:solidFill>
                </a:rPr>
                <a:t>Analyze goals and break them down into exact requirements</a:t>
              </a:r>
            </a:p>
          </p:txBody>
        </p:sp>
        <p:sp>
          <p:nvSpPr>
            <p:cNvPr id="43" name="TextBox 42"/>
            <p:cNvSpPr txBox="1"/>
            <p:nvPr/>
          </p:nvSpPr>
          <p:spPr>
            <a:xfrm>
              <a:off x="4463472" y="2475748"/>
              <a:ext cx="2636983" cy="523220"/>
            </a:xfrm>
            <a:prstGeom prst="rect">
              <a:avLst/>
            </a:prstGeom>
            <a:noFill/>
          </p:spPr>
          <p:txBody>
            <a:bodyPr wrap="square" rtlCol="0">
              <a:spAutoFit/>
            </a:bodyPr>
            <a:lstStyle/>
            <a:p>
              <a:r>
                <a:rPr lang="en-US" sz="1400" dirty="0" smtClean="0">
                  <a:solidFill>
                    <a:srgbClr val="686868"/>
                  </a:solidFill>
                </a:rPr>
                <a:t>Transform requirements into detailed system capabilities</a:t>
              </a:r>
            </a:p>
          </p:txBody>
        </p:sp>
        <p:sp>
          <p:nvSpPr>
            <p:cNvPr id="44" name="TextBox 43"/>
            <p:cNvSpPr txBox="1"/>
            <p:nvPr/>
          </p:nvSpPr>
          <p:spPr>
            <a:xfrm>
              <a:off x="4463472" y="3574778"/>
              <a:ext cx="2636983" cy="523220"/>
            </a:xfrm>
            <a:prstGeom prst="rect">
              <a:avLst/>
            </a:prstGeom>
            <a:noFill/>
          </p:spPr>
          <p:txBody>
            <a:bodyPr wrap="square" rtlCol="0">
              <a:spAutoFit/>
            </a:bodyPr>
            <a:lstStyle/>
            <a:p>
              <a:r>
                <a:rPr lang="en-US" sz="1400" dirty="0" smtClean="0">
                  <a:solidFill>
                    <a:srgbClr val="686868"/>
                  </a:solidFill>
                </a:rPr>
                <a:t>Develop system per design specifications</a:t>
              </a:r>
            </a:p>
          </p:txBody>
        </p:sp>
        <p:sp>
          <p:nvSpPr>
            <p:cNvPr id="45" name="TextBox 44"/>
            <p:cNvSpPr txBox="1"/>
            <p:nvPr/>
          </p:nvSpPr>
          <p:spPr>
            <a:xfrm>
              <a:off x="4463472" y="4633589"/>
              <a:ext cx="2636983" cy="307777"/>
            </a:xfrm>
            <a:prstGeom prst="rect">
              <a:avLst/>
            </a:prstGeom>
            <a:noFill/>
          </p:spPr>
          <p:txBody>
            <a:bodyPr wrap="square" rtlCol="0">
              <a:spAutoFit/>
            </a:bodyPr>
            <a:lstStyle/>
            <a:p>
              <a:r>
                <a:rPr lang="en-US" sz="1400" dirty="0" smtClean="0">
                  <a:solidFill>
                    <a:srgbClr val="686868"/>
                  </a:solidFill>
                </a:rPr>
                <a:t>Test and deploy system</a:t>
              </a:r>
            </a:p>
          </p:txBody>
        </p:sp>
        <p:sp>
          <p:nvSpPr>
            <p:cNvPr id="46" name="TextBox 45"/>
            <p:cNvSpPr txBox="1"/>
            <p:nvPr/>
          </p:nvSpPr>
          <p:spPr>
            <a:xfrm>
              <a:off x="4463472" y="5391293"/>
              <a:ext cx="2914073" cy="523220"/>
            </a:xfrm>
            <a:prstGeom prst="rect">
              <a:avLst/>
            </a:prstGeom>
            <a:noFill/>
          </p:spPr>
          <p:txBody>
            <a:bodyPr wrap="square" rtlCol="0">
              <a:spAutoFit/>
            </a:bodyPr>
            <a:lstStyle/>
            <a:p>
              <a:r>
                <a:rPr lang="en-US" sz="1400" dirty="0" smtClean="0">
                  <a:solidFill>
                    <a:srgbClr val="686868"/>
                  </a:solidFill>
                </a:rPr>
                <a:t>Sustain system per future plan and eventually move to disposition</a:t>
              </a:r>
            </a:p>
          </p:txBody>
        </p:sp>
        <p:grpSp>
          <p:nvGrpSpPr>
            <p:cNvPr id="9" name="Group 8"/>
            <p:cNvGrpSpPr/>
            <p:nvPr/>
          </p:nvGrpSpPr>
          <p:grpSpPr>
            <a:xfrm>
              <a:off x="982616" y="1693459"/>
              <a:ext cx="6117840" cy="3548268"/>
              <a:chOff x="2959835" y="1693459"/>
              <a:chExt cx="4140620" cy="3548268"/>
            </a:xfrm>
          </p:grpSpPr>
          <p:cxnSp>
            <p:nvCxnSpPr>
              <p:cNvPr id="47" name="Straight Connector 46"/>
              <p:cNvCxnSpPr/>
              <p:nvPr/>
            </p:nvCxnSpPr>
            <p:spPr>
              <a:xfrm>
                <a:off x="2959835" y="1693459"/>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2959835" y="2397677"/>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2959835" y="3113497"/>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959835" y="4525908"/>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959835" y="5241727"/>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grpSp>
        <p:nvGrpSpPr>
          <p:cNvPr id="32" name="Group 31"/>
          <p:cNvGrpSpPr/>
          <p:nvPr/>
        </p:nvGrpSpPr>
        <p:grpSpPr>
          <a:xfrm>
            <a:off x="7407343" y="730894"/>
            <a:ext cx="1235427" cy="143483"/>
            <a:chOff x="3462929" y="4029126"/>
            <a:chExt cx="1696889" cy="197077"/>
          </a:xfrm>
        </p:grpSpPr>
        <p:cxnSp>
          <p:nvCxnSpPr>
            <p:cNvPr id="33" name="Straight Connector 32"/>
            <p:cNvCxnSpPr>
              <a:endCxn id="5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974795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19</a:t>
            </a:fld>
            <a:endParaRPr lang="en-US" dirty="0"/>
          </a:p>
        </p:txBody>
      </p:sp>
      <p:sp>
        <p:nvSpPr>
          <p:cNvPr id="9" name="Content Placeholder 8"/>
          <p:cNvSpPr>
            <a:spLocks noGrp="1"/>
          </p:cNvSpPr>
          <p:nvPr>
            <p:ph idx="1"/>
          </p:nvPr>
        </p:nvSpPr>
        <p:spPr>
          <a:xfrm>
            <a:off x="255754" y="919151"/>
            <a:ext cx="8362731" cy="1128417"/>
          </a:xfrm>
        </p:spPr>
        <p:txBody>
          <a:bodyPr>
            <a:normAutofit/>
          </a:bodyPr>
          <a:lstStyle/>
          <a:p>
            <a:r>
              <a:rPr lang="en-US" dirty="0"/>
              <a:t>After the project is complete, the IEPD needs to be </a:t>
            </a:r>
            <a:br>
              <a:rPr lang="en-US" dirty="0"/>
            </a:br>
            <a:r>
              <a:rPr lang="en-US" dirty="0"/>
              <a:t>maintained throughout its existence.</a:t>
            </a:r>
          </a:p>
        </p:txBody>
      </p:sp>
      <p:sp>
        <p:nvSpPr>
          <p:cNvPr id="4" name="Title 3"/>
          <p:cNvSpPr>
            <a:spLocks noGrp="1"/>
          </p:cNvSpPr>
          <p:nvPr>
            <p:ph type="title"/>
          </p:nvPr>
        </p:nvSpPr>
        <p:spPr/>
        <p:txBody>
          <a:bodyPr/>
          <a:lstStyle/>
          <a:p>
            <a:r>
              <a:rPr lang="en-US" dirty="0"/>
              <a:t>Maintain an Exchange</a:t>
            </a:r>
          </a:p>
        </p:txBody>
      </p:sp>
      <p:graphicFrame>
        <p:nvGraphicFramePr>
          <p:cNvPr id="34" name="Table 33"/>
          <p:cNvGraphicFramePr>
            <a:graphicFrameLocks noGrp="1"/>
          </p:cNvGraphicFramePr>
          <p:nvPr>
            <p:extLst>
              <p:ext uri="{D42A27DB-BD31-4B8C-83A1-F6EECF244321}">
                <p14:modId xmlns:p14="http://schemas.microsoft.com/office/powerpoint/2010/main" val="493113101"/>
              </p:ext>
            </p:extLst>
          </p:nvPr>
        </p:nvGraphicFramePr>
        <p:xfrm>
          <a:off x="324069" y="1676460"/>
          <a:ext cx="5339326" cy="4302743"/>
        </p:xfrm>
        <a:graphic>
          <a:graphicData uri="http://schemas.openxmlformats.org/drawingml/2006/table">
            <a:tbl>
              <a:tblPr firstRow="1" bandRow="1">
                <a:tableStyleId>{E8034E78-7F5D-4C2E-B375-FC64B27BC917}</a:tableStyleId>
              </a:tblPr>
              <a:tblGrid>
                <a:gridCol w="842022"/>
                <a:gridCol w="4497304"/>
              </a:tblGrid>
              <a:tr h="645143">
                <a:tc gridSpan="2">
                  <a:txBody>
                    <a:bodyPr/>
                    <a:lstStyle/>
                    <a:p>
                      <a:pPr marL="0" algn="ctr"/>
                      <a:r>
                        <a:rPr lang="en-US" sz="2500" dirty="0"/>
                        <a:t>To sustain an IEPD:</a:t>
                      </a:r>
                    </a:p>
                  </a:txBody>
                  <a:tcPr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hMerge="1">
                  <a:txBody>
                    <a:bodyPr/>
                    <a:lstStyle/>
                    <a:p>
                      <a:pPr marL="0" algn="ctr"/>
                      <a:endParaRPr lang="en-US" sz="2500"/>
                    </a:p>
                  </a:txBody>
                  <a:tcPr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590035">
                <a:tc>
                  <a:txBody>
                    <a:bodyPr/>
                    <a:lstStyle/>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r>
                        <a:rPr lang="en-US" sz="1600" dirty="0" smtClean="0">
                          <a:solidFill>
                            <a:srgbClr val="686868"/>
                          </a:solidFill>
                        </a:rPr>
                        <a:t>Ensure that any changes to an information exchange are correctly reflected within the IEPD.</a:t>
                      </a:r>
                      <a:endParaRPr lang="en-US" sz="1600" dirty="0">
                        <a:solidFill>
                          <a:srgbClr val="686868"/>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90035">
                <a:tc>
                  <a:txBody>
                    <a:bodyPr/>
                    <a:lstStyle/>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r>
                        <a:rPr lang="en-US" sz="1600" dirty="0">
                          <a:solidFill>
                            <a:srgbClr val="686868"/>
                          </a:solidFill>
                        </a:rPr>
                        <a:t>A governance process, if applicable, should be established to actively manage the changes identified for an IEPD</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90035">
                <a:tc>
                  <a:txBody>
                    <a:bodyPr/>
                    <a:lstStyle/>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r>
                        <a:rPr lang="en-US" sz="1600" dirty="0">
                          <a:solidFill>
                            <a:srgbClr val="686868"/>
                          </a:solidFill>
                        </a:rPr>
                        <a:t>Once changes are made to the IEPD, publish a new version of the IEPD within online repositories 	</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90035">
                <a:tc>
                  <a:txBody>
                    <a:bodyPr/>
                    <a:lstStyle/>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38100" cap="flat" cmpd="sng" algn="ctr">
                      <a:solidFill>
                        <a:prstClr val="white">
                          <a:lumMod val="85000"/>
                        </a:prstClr>
                      </a:solidFill>
                      <a:prstDash val="solid"/>
                      <a:round/>
                      <a:headEnd type="none" w="med" len="med"/>
                      <a:tailEnd type="none" w="med" len="med"/>
                    </a:lnB>
                  </a:tcPr>
                </a:tc>
                <a:tc>
                  <a:txBody>
                    <a:bodyPr/>
                    <a:lstStyle/>
                    <a:p>
                      <a:pPr marL="91440"/>
                      <a:r>
                        <a:rPr lang="en-US" sz="1600" dirty="0">
                          <a:solidFill>
                            <a:srgbClr val="686868"/>
                          </a:solidFill>
                        </a:rPr>
                        <a:t>Over time, the technical architecture of the information exchange is likely to change; update the IEPD to reflect these changes</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38100" cap="flat" cmpd="sng" algn="ctr">
                      <a:solidFill>
                        <a:prstClr val="white">
                          <a:lumMod val="85000"/>
                        </a:prstClr>
                      </a:solidFill>
                      <a:prstDash val="solid"/>
                      <a:round/>
                      <a:headEnd type="none" w="med" len="med"/>
                      <a:tailEnd type="none" w="med" len="med"/>
                    </a:lnB>
                  </a:tcPr>
                </a:tc>
              </a:tr>
            </a:tbl>
          </a:graphicData>
        </a:graphic>
      </p:graphicFrame>
      <p:grpSp>
        <p:nvGrpSpPr>
          <p:cNvPr id="10" name="Group 9"/>
          <p:cNvGrpSpPr/>
          <p:nvPr/>
        </p:nvGrpSpPr>
        <p:grpSpPr>
          <a:xfrm>
            <a:off x="493962" y="2518329"/>
            <a:ext cx="468741" cy="468741"/>
            <a:chOff x="335614" y="2358739"/>
            <a:chExt cx="593436" cy="593436"/>
          </a:xfrm>
        </p:grpSpPr>
        <p:sp>
          <p:nvSpPr>
            <p:cNvPr id="35" name="Oval 34"/>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p:cNvPicPr>
              <a:picLocks noChangeAspect="1"/>
            </p:cNvPicPr>
            <p:nvPr/>
          </p:nvPicPr>
          <p:blipFill>
            <a:blip r:embed="rId3"/>
            <a:stretch>
              <a:fillRect/>
            </a:stretch>
          </p:blipFill>
          <p:spPr>
            <a:xfrm>
              <a:off x="454532" y="2459180"/>
              <a:ext cx="342900" cy="368300"/>
            </a:xfrm>
            <a:prstGeom prst="rect">
              <a:avLst/>
            </a:prstGeom>
          </p:spPr>
        </p:pic>
      </p:grpSp>
      <p:grpSp>
        <p:nvGrpSpPr>
          <p:cNvPr id="37" name="Group 36"/>
          <p:cNvGrpSpPr/>
          <p:nvPr/>
        </p:nvGrpSpPr>
        <p:grpSpPr>
          <a:xfrm>
            <a:off x="494305" y="3406177"/>
            <a:ext cx="468741" cy="468741"/>
            <a:chOff x="335614" y="2358739"/>
            <a:chExt cx="593436" cy="593436"/>
          </a:xfrm>
        </p:grpSpPr>
        <p:sp>
          <p:nvSpPr>
            <p:cNvPr id="38" name="Oval 37"/>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9" name="Picture 38"/>
            <p:cNvPicPr>
              <a:picLocks noChangeAspect="1"/>
            </p:cNvPicPr>
            <p:nvPr/>
          </p:nvPicPr>
          <p:blipFill>
            <a:blip r:embed="rId3"/>
            <a:stretch>
              <a:fillRect/>
            </a:stretch>
          </p:blipFill>
          <p:spPr>
            <a:xfrm>
              <a:off x="454532" y="2459180"/>
              <a:ext cx="342900" cy="368300"/>
            </a:xfrm>
            <a:prstGeom prst="rect">
              <a:avLst/>
            </a:prstGeom>
          </p:spPr>
        </p:pic>
      </p:grpSp>
      <p:grpSp>
        <p:nvGrpSpPr>
          <p:cNvPr id="40" name="Group 39"/>
          <p:cNvGrpSpPr/>
          <p:nvPr/>
        </p:nvGrpSpPr>
        <p:grpSpPr>
          <a:xfrm>
            <a:off x="515900" y="4327800"/>
            <a:ext cx="468741" cy="468741"/>
            <a:chOff x="335614" y="2358739"/>
            <a:chExt cx="593436" cy="593436"/>
          </a:xfrm>
        </p:grpSpPr>
        <p:sp>
          <p:nvSpPr>
            <p:cNvPr id="41" name="Oval 40"/>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2" name="Picture 41"/>
            <p:cNvPicPr>
              <a:picLocks noChangeAspect="1"/>
            </p:cNvPicPr>
            <p:nvPr/>
          </p:nvPicPr>
          <p:blipFill>
            <a:blip r:embed="rId3"/>
            <a:stretch>
              <a:fillRect/>
            </a:stretch>
          </p:blipFill>
          <p:spPr>
            <a:xfrm>
              <a:off x="454532" y="2459180"/>
              <a:ext cx="342900" cy="368300"/>
            </a:xfrm>
            <a:prstGeom prst="rect">
              <a:avLst/>
            </a:prstGeom>
          </p:spPr>
        </p:pic>
      </p:grpSp>
      <p:sp>
        <p:nvSpPr>
          <p:cNvPr id="43" name="Rounded Rectangle 42"/>
          <p:cNvSpPr/>
          <p:nvPr/>
        </p:nvSpPr>
        <p:spPr bwMode="auto">
          <a:xfrm>
            <a:off x="6084219" y="2186346"/>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endParaRPr lang="en-US" b="1" spc="-50" dirty="0">
              <a:solidFill>
                <a:srgbClr val="304776"/>
              </a:solidFill>
              <a:cs typeface="Arial"/>
            </a:endParaRPr>
          </a:p>
          <a:p>
            <a:pPr algn="ctr">
              <a:lnSpc>
                <a:spcPts val="2360"/>
              </a:lnSpc>
              <a:defRPr/>
            </a:pPr>
            <a:r>
              <a:rPr lang="en-US" b="1" spc="-50" dirty="0">
                <a:solidFill>
                  <a:srgbClr val="304776"/>
                </a:solidFill>
                <a:cs typeface="Arial"/>
              </a:rPr>
              <a:t>Choosing to not maintain an IEPD inhibits re-use within and outside the organization. </a:t>
            </a:r>
          </a:p>
        </p:txBody>
      </p:sp>
      <p:grpSp>
        <p:nvGrpSpPr>
          <p:cNvPr id="14" name="Group 13"/>
          <p:cNvGrpSpPr/>
          <p:nvPr/>
        </p:nvGrpSpPr>
        <p:grpSpPr>
          <a:xfrm>
            <a:off x="7221467" y="2258440"/>
            <a:ext cx="468741" cy="553998"/>
            <a:chOff x="7383097" y="2200715"/>
            <a:chExt cx="468741" cy="553998"/>
          </a:xfrm>
        </p:grpSpPr>
        <p:sp>
          <p:nvSpPr>
            <p:cNvPr id="45" name="Oval 44"/>
            <p:cNvSpPr/>
            <p:nvPr/>
          </p:nvSpPr>
          <p:spPr>
            <a:xfrm>
              <a:off x="7383097" y="2251364"/>
              <a:ext cx="468741" cy="468741"/>
            </a:xfrm>
            <a:prstGeom prst="ellipse">
              <a:avLst/>
            </a:prstGeom>
            <a:solidFill>
              <a:schemeClr val="accent6">
                <a:lumMod val="50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p:cNvSpPr txBox="1"/>
            <p:nvPr/>
          </p:nvSpPr>
          <p:spPr>
            <a:xfrm>
              <a:off x="7466236" y="2200715"/>
              <a:ext cx="312781" cy="553998"/>
            </a:xfrm>
            <a:prstGeom prst="rect">
              <a:avLst/>
            </a:prstGeom>
            <a:noFill/>
          </p:spPr>
          <p:txBody>
            <a:bodyPr wrap="none" rtlCol="0">
              <a:spAutoFit/>
            </a:bodyPr>
            <a:lstStyle/>
            <a:p>
              <a:r>
                <a:rPr lang="en-US" sz="3000" b="1" dirty="0" smtClean="0">
                  <a:solidFill>
                    <a:schemeClr val="bg1"/>
                  </a:solidFill>
                </a:rPr>
                <a:t>!</a:t>
              </a:r>
            </a:p>
          </p:txBody>
        </p:sp>
      </p:grpSp>
      <p:grpSp>
        <p:nvGrpSpPr>
          <p:cNvPr id="26" name="Group 25"/>
          <p:cNvGrpSpPr/>
          <p:nvPr/>
        </p:nvGrpSpPr>
        <p:grpSpPr>
          <a:xfrm>
            <a:off x="7407343" y="730894"/>
            <a:ext cx="1235427" cy="143483"/>
            <a:chOff x="3462929" y="4029126"/>
            <a:chExt cx="1696889" cy="197077"/>
          </a:xfrm>
        </p:grpSpPr>
        <p:cxnSp>
          <p:nvCxnSpPr>
            <p:cNvPr id="27" name="Straight Connector 26"/>
            <p:cNvCxnSpPr>
              <a:endCxn id="3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3" name="Group 32"/>
          <p:cNvGrpSpPr/>
          <p:nvPr/>
        </p:nvGrpSpPr>
        <p:grpSpPr>
          <a:xfrm>
            <a:off x="550760" y="5298369"/>
            <a:ext cx="468741" cy="468741"/>
            <a:chOff x="335614" y="2358739"/>
            <a:chExt cx="593436" cy="593436"/>
          </a:xfrm>
        </p:grpSpPr>
        <p:sp>
          <p:nvSpPr>
            <p:cNvPr id="44" name="Oval 43"/>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6" name="Picture 45"/>
            <p:cNvPicPr>
              <a:picLocks noChangeAspect="1"/>
            </p:cNvPicPr>
            <p:nvPr/>
          </p:nvPicPr>
          <p:blipFill>
            <a:blip r:embed="rId3"/>
            <a:stretch>
              <a:fillRect/>
            </a:stretch>
          </p:blipFill>
          <p:spPr>
            <a:xfrm>
              <a:off x="454532" y="2459180"/>
              <a:ext cx="342900" cy="368300"/>
            </a:xfrm>
            <a:prstGeom prst="rect">
              <a:avLst/>
            </a:prstGeom>
          </p:spPr>
        </p:pic>
      </p:grpSp>
    </p:spTree>
    <p:extLst>
      <p:ext uri="{BB962C8B-B14F-4D97-AF65-F5344CB8AC3E}">
        <p14:creationId xmlns:p14="http://schemas.microsoft.com/office/powerpoint/2010/main" val="31198467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5754" y="131380"/>
            <a:ext cx="6646041" cy="472966"/>
          </a:xfrm>
        </p:spPr>
        <p:txBody>
          <a:bodyPr>
            <a:normAutofit/>
          </a:bodyPr>
          <a:lstStyle/>
          <a:p>
            <a:r>
              <a:rPr lang="en-US" dirty="0"/>
              <a:t>Seminar Details</a:t>
            </a:r>
          </a:p>
        </p:txBody>
      </p:sp>
      <p:sp>
        <p:nvSpPr>
          <p:cNvPr id="5" name="Content Placeholder 2"/>
          <p:cNvSpPr>
            <a:spLocks noGrp="1"/>
          </p:cNvSpPr>
          <p:nvPr>
            <p:ph idx="1"/>
          </p:nvPr>
        </p:nvSpPr>
        <p:spPr>
          <a:xfrm>
            <a:off x="324069" y="945931"/>
            <a:ext cx="6026119" cy="4937782"/>
          </a:xfrm>
        </p:spPr>
        <p:txBody>
          <a:bodyPr>
            <a:normAutofit/>
          </a:bodyPr>
          <a:lstStyle/>
          <a:p>
            <a:pPr>
              <a:lnSpc>
                <a:spcPct val="114000"/>
              </a:lnSpc>
            </a:pPr>
            <a:r>
              <a:rPr lang="en-US" dirty="0">
                <a:solidFill>
                  <a:srgbClr val="686868"/>
                </a:solidFill>
              </a:rPr>
              <a:t>This course is designed to introduce National Information Exchange Model (NIEM) technical concepts. An overview of data model components as well as the development of NIEM-conformant information exchanges will be discussed.  </a:t>
            </a:r>
          </a:p>
          <a:p>
            <a:pPr>
              <a:lnSpc>
                <a:spcPct val="114000"/>
              </a:lnSpc>
            </a:pPr>
            <a:endParaRPr lang="en-US" dirty="0">
              <a:solidFill>
                <a:srgbClr val="686868"/>
              </a:solidFill>
            </a:endParaRPr>
          </a:p>
          <a:p>
            <a:pPr>
              <a:lnSpc>
                <a:spcPct val="114000"/>
              </a:lnSpc>
            </a:pPr>
            <a:r>
              <a:rPr lang="en-US" dirty="0">
                <a:solidFill>
                  <a:srgbClr val="686868"/>
                </a:solidFill>
              </a:rPr>
              <a:t>If you are a technical resource new to NIEM, this is the course for you!  All NIEM 300 level training courses build on the foundational concepts introduced in this course</a:t>
            </a:r>
            <a:r>
              <a:rPr lang="en-US" dirty="0" smtClean="0">
                <a:solidFill>
                  <a:srgbClr val="686868"/>
                </a:solidFill>
              </a:rPr>
              <a:t>.</a:t>
            </a:r>
          </a:p>
          <a:p>
            <a:pPr>
              <a:lnSpc>
                <a:spcPct val="114000"/>
              </a:lnSpc>
            </a:pPr>
            <a:endParaRPr lang="en-US" dirty="0"/>
          </a:p>
          <a:p>
            <a:r>
              <a:rPr lang="en-US" b="1" dirty="0" smtClean="0">
                <a:solidFill>
                  <a:srgbClr val="1F497D"/>
                </a:solidFill>
              </a:rPr>
              <a:t>TARGET AUDIENCE: </a:t>
            </a:r>
            <a:r>
              <a:rPr lang="en-US" dirty="0">
                <a:solidFill>
                  <a:srgbClr val="686868"/>
                </a:solidFill>
              </a:rPr>
              <a:t>Technical resources such as architects, analysts, and </a:t>
            </a:r>
            <a:r>
              <a:rPr lang="en-US" dirty="0" smtClean="0">
                <a:solidFill>
                  <a:srgbClr val="686868"/>
                </a:solidFill>
              </a:rPr>
              <a:t>developers.</a:t>
            </a:r>
            <a:endParaRPr lang="en-US" dirty="0">
              <a:solidFill>
                <a:srgbClr val="686868"/>
              </a:solidFill>
            </a:endParaRPr>
          </a:p>
          <a:p>
            <a:pPr marL="0" indent="0">
              <a:buNone/>
            </a:pPr>
            <a:endParaRPr lang="en-US" dirty="0"/>
          </a:p>
        </p:txBody>
      </p:sp>
      <p:cxnSp>
        <p:nvCxnSpPr>
          <p:cNvPr id="6" name="Straight Connector 5"/>
          <p:cNvCxnSpPr/>
          <p:nvPr/>
        </p:nvCxnSpPr>
        <p:spPr>
          <a:xfrm>
            <a:off x="6632418" y="945931"/>
            <a:ext cx="0" cy="4937782"/>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04100" y="1150688"/>
            <a:ext cx="1785005" cy="1194101"/>
          </a:xfrm>
          <a:prstGeom prst="rect">
            <a:avLst/>
          </a:prstGeom>
        </p:spPr>
        <p:txBody>
          <a:bodyPr vert="horz" wrap="square" lIns="91440" tIns="45720" rIns="91440" bIns="45720" rtlCol="0">
            <a:normAutofit/>
          </a:bodyPr>
          <a:lstStyle/>
          <a:p>
            <a:pPr algn="l">
              <a:spcAft>
                <a:spcPts val="600"/>
              </a:spcAft>
            </a:pPr>
            <a:r>
              <a:rPr lang="en-US" b="1" dirty="0" smtClean="0">
                <a:solidFill>
                  <a:schemeClr val="tx2"/>
                </a:solidFill>
                <a:latin typeface="Arial"/>
                <a:cs typeface="Arial"/>
              </a:rPr>
              <a:t>DURATION</a:t>
            </a:r>
          </a:p>
          <a:p>
            <a:r>
              <a:rPr lang="en-US" dirty="0">
                <a:solidFill>
                  <a:srgbClr val="686868"/>
                </a:solidFill>
                <a:cs typeface="Arial"/>
              </a:rPr>
              <a:t>Approximately 1 Hour</a:t>
            </a:r>
          </a:p>
          <a:p>
            <a:pPr algn="l"/>
            <a:endParaRPr lang="en-US" dirty="0" smtClean="0">
              <a:solidFill>
                <a:schemeClr val="tx1">
                  <a:lumMod val="50000"/>
                  <a:lumOff val="50000"/>
                </a:schemeClr>
              </a:solidFill>
              <a:latin typeface="Arial"/>
              <a:cs typeface="Arial"/>
            </a:endParaRPr>
          </a:p>
        </p:txBody>
      </p:sp>
      <p:cxnSp>
        <p:nvCxnSpPr>
          <p:cNvPr id="9" name="Straight Connector 8"/>
          <p:cNvCxnSpPr/>
          <p:nvPr/>
        </p:nvCxnSpPr>
        <p:spPr>
          <a:xfrm>
            <a:off x="6804100" y="2309172"/>
            <a:ext cx="196675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804100" y="2547990"/>
            <a:ext cx="2111300" cy="1643010"/>
          </a:xfrm>
          <a:prstGeom prst="rect">
            <a:avLst/>
          </a:prstGeom>
        </p:spPr>
        <p:txBody>
          <a:bodyPr vert="horz" wrap="square" lIns="91440" tIns="45720" rIns="91440" bIns="45720" rtlCol="0">
            <a:normAutofit/>
          </a:bodyPr>
          <a:lstStyle/>
          <a:p>
            <a:pPr algn="l">
              <a:spcAft>
                <a:spcPts val="600"/>
              </a:spcAft>
            </a:pPr>
            <a:r>
              <a:rPr lang="en-US" b="1" dirty="0" smtClean="0">
                <a:solidFill>
                  <a:schemeClr val="tx2"/>
                </a:solidFill>
                <a:latin typeface="Arial"/>
                <a:cs typeface="Arial"/>
              </a:rPr>
              <a:t>PREREQUISITES</a:t>
            </a:r>
          </a:p>
          <a:p>
            <a:pPr algn="l"/>
            <a:r>
              <a:rPr lang="en-US" dirty="0" smtClean="0">
                <a:solidFill>
                  <a:srgbClr val="686868"/>
                </a:solidFill>
                <a:latin typeface="Arial"/>
                <a:cs typeface="Arial"/>
              </a:rPr>
              <a:t>NIEM 100: NIEM General Overv</a:t>
            </a:r>
            <a:r>
              <a:rPr lang="en-US" dirty="0" smtClean="0">
                <a:solidFill>
                  <a:srgbClr val="4E4E4E"/>
                </a:solidFill>
                <a:latin typeface="Arial"/>
                <a:cs typeface="Arial"/>
              </a:rPr>
              <a:t>iew</a:t>
            </a:r>
            <a:endParaRPr lang="en-US" dirty="0">
              <a:solidFill>
                <a:srgbClr val="4E4E4E"/>
              </a:solidFill>
              <a:latin typeface="Arial"/>
              <a:cs typeface="Arial"/>
            </a:endParaRPr>
          </a:p>
          <a:p>
            <a:pPr algn="l"/>
            <a:endParaRPr lang="en-US" dirty="0" smtClean="0">
              <a:solidFill>
                <a:schemeClr val="tx1">
                  <a:lumMod val="50000"/>
                  <a:lumOff val="50000"/>
                </a:schemeClr>
              </a:solidFill>
              <a:latin typeface="Arial"/>
              <a:cs typeface="Arial"/>
            </a:endParaRPr>
          </a:p>
        </p:txBody>
      </p:sp>
      <p:sp>
        <p:nvSpPr>
          <p:cNvPr id="11" name="Slide Number Placeholder 10"/>
          <p:cNvSpPr>
            <a:spLocks noGrp="1"/>
          </p:cNvSpPr>
          <p:nvPr>
            <p:ph type="sldNum" sz="quarter" idx="4"/>
          </p:nvPr>
        </p:nvSpPr>
        <p:spPr/>
        <p:txBody>
          <a:bodyPr/>
          <a:lstStyle/>
          <a:p>
            <a:fld id="{6E6030FC-FB78-5E4D-92EA-5D9433591EA9}" type="slidenum">
              <a:rPr lang="en-US" smtClean="0"/>
              <a:pPr/>
              <a:t>2</a:t>
            </a:fld>
            <a:endParaRPr lang="en-US" dirty="0"/>
          </a:p>
        </p:txBody>
      </p:sp>
    </p:spTree>
    <p:extLst>
      <p:ext uri="{BB962C8B-B14F-4D97-AF65-F5344CB8AC3E}">
        <p14:creationId xmlns:p14="http://schemas.microsoft.com/office/powerpoint/2010/main" val="3899345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20</a:t>
            </a:fld>
            <a:endParaRPr lang="en-US" dirty="0"/>
          </a:p>
        </p:txBody>
      </p:sp>
      <p:sp>
        <p:nvSpPr>
          <p:cNvPr id="3" name="Title 2"/>
          <p:cNvSpPr>
            <a:spLocks noGrp="1"/>
          </p:cNvSpPr>
          <p:nvPr>
            <p:ph type="title"/>
          </p:nvPr>
        </p:nvSpPr>
        <p:spPr/>
        <p:txBody>
          <a:bodyPr/>
          <a:lstStyle/>
          <a:p>
            <a:r>
              <a:rPr lang="en-US" dirty="0"/>
              <a:t>IEPD Reuse and Sharing</a:t>
            </a:r>
          </a:p>
        </p:txBody>
      </p:sp>
      <p:sp>
        <p:nvSpPr>
          <p:cNvPr id="4" name="Content Placeholder 3"/>
          <p:cNvSpPr>
            <a:spLocks noGrp="1"/>
          </p:cNvSpPr>
          <p:nvPr>
            <p:ph idx="1"/>
          </p:nvPr>
        </p:nvSpPr>
        <p:spPr>
          <a:xfrm>
            <a:off x="324069" y="1122946"/>
            <a:ext cx="8362731" cy="3160417"/>
          </a:xfrm>
        </p:spPr>
        <p:txBody>
          <a:bodyPr>
            <a:normAutofit/>
          </a:bodyPr>
          <a:lstStyle/>
          <a:p>
            <a:pPr lvl="0">
              <a:spcAft>
                <a:spcPts val="600"/>
              </a:spcAft>
              <a:buClr>
                <a:srgbClr val="1F497D"/>
              </a:buClr>
            </a:pPr>
            <a:r>
              <a:rPr lang="en-US" dirty="0"/>
              <a:t>Existing IEPDs, after publication, can be </a:t>
            </a:r>
            <a:br>
              <a:rPr lang="en-US" dirty="0"/>
            </a:br>
            <a:r>
              <a:rPr lang="en-US" dirty="0"/>
              <a:t>reused partially or fully, which can:</a:t>
            </a:r>
          </a:p>
          <a:p>
            <a:pPr marL="342900" indent="-342900">
              <a:buClrTx/>
              <a:buFont typeface="Arial"/>
              <a:buChar char="•"/>
            </a:pPr>
            <a:r>
              <a:rPr lang="en-US" dirty="0" smtClean="0"/>
              <a:t>Decrease </a:t>
            </a:r>
            <a:r>
              <a:rPr lang="en-US" dirty="0"/>
              <a:t>IEPD development time</a:t>
            </a:r>
          </a:p>
          <a:p>
            <a:pPr marL="342900" indent="-342900">
              <a:buClrTx/>
              <a:buFont typeface="Arial"/>
              <a:buChar char="•"/>
            </a:pPr>
            <a:r>
              <a:rPr lang="en-US" dirty="0"/>
              <a:t>Reduce development cost</a:t>
            </a:r>
          </a:p>
          <a:p>
            <a:pPr marL="342900" indent="-342900">
              <a:buClrTx/>
              <a:buFont typeface="Arial"/>
              <a:buChar char="•"/>
            </a:pPr>
            <a:r>
              <a:rPr lang="en-US" dirty="0"/>
              <a:t>Increase Return on Investment (ROI)</a:t>
            </a:r>
          </a:p>
          <a:p>
            <a:pPr marL="342900" indent="-342900">
              <a:buClrTx/>
              <a:buFont typeface="Arial"/>
              <a:buChar char="•"/>
            </a:pPr>
            <a:r>
              <a:rPr lang="en-US" dirty="0"/>
              <a:t>Increase consistency of data definitions</a:t>
            </a:r>
          </a:p>
        </p:txBody>
      </p:sp>
      <p:sp>
        <p:nvSpPr>
          <p:cNvPr id="33" name="Rounded Rectangle 32"/>
          <p:cNvSpPr/>
          <p:nvPr/>
        </p:nvSpPr>
        <p:spPr bwMode="auto">
          <a:xfrm>
            <a:off x="477156" y="4135803"/>
            <a:ext cx="3658116" cy="176392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marL="0" lvl="1" algn="ctr">
              <a:lnSpc>
                <a:spcPct val="120000"/>
              </a:lnSpc>
              <a:spcBef>
                <a:spcPct val="40000"/>
              </a:spcBef>
              <a:buClr>
                <a:srgbClr val="000000"/>
              </a:buClr>
              <a:buFont typeface="Wingdings 2" pitchFamily="18" charset="2"/>
              <a:buNone/>
            </a:pPr>
            <a:r>
              <a:rPr lang="en-US" sz="1400" b="1" spc="-50" dirty="0">
                <a:solidFill>
                  <a:schemeClr val="tx2"/>
                </a:solidFill>
                <a:cs typeface="Arial"/>
              </a:rPr>
              <a:t>IEPD R</a:t>
            </a:r>
            <a:r>
              <a:rPr lang="en-US" sz="1400" b="1" spc="-50" dirty="0">
                <a:solidFill>
                  <a:srgbClr val="1F497D"/>
                </a:solidFill>
                <a:cs typeface="Arial"/>
              </a:rPr>
              <a:t>EPOSI</a:t>
            </a:r>
            <a:r>
              <a:rPr lang="en-US" sz="1400" b="1" spc="-50" dirty="0">
                <a:solidFill>
                  <a:schemeClr val="tx2"/>
                </a:solidFill>
                <a:cs typeface="Arial"/>
              </a:rPr>
              <a:t>TORIES</a:t>
            </a:r>
            <a:r>
              <a:rPr lang="en-US" sz="1400" spc="-50" dirty="0">
                <a:solidFill>
                  <a:srgbClr val="454545"/>
                </a:solidFill>
                <a:cs typeface="Arial"/>
              </a:rPr>
              <a:t>, </a:t>
            </a:r>
            <a:r>
              <a:rPr lang="en-US" sz="1400" spc="-50" dirty="0">
                <a:solidFill>
                  <a:srgbClr val="686868"/>
                </a:solidFill>
                <a:cs typeface="Arial"/>
              </a:rPr>
              <a:t>such as the IEPD Clearinghouse, can be leveraged to search and reuse existing IEPDs.</a:t>
            </a:r>
          </a:p>
          <a:p>
            <a:pPr marL="0" lvl="1" algn="ctr">
              <a:lnSpc>
                <a:spcPct val="120000"/>
              </a:lnSpc>
              <a:spcBef>
                <a:spcPct val="40000"/>
              </a:spcBef>
              <a:buClr>
                <a:srgbClr val="000000"/>
              </a:buClr>
              <a:buFont typeface="Wingdings 2" pitchFamily="18" charset="2"/>
              <a:buNone/>
            </a:pPr>
            <a:r>
              <a:rPr lang="en-US" sz="1400" spc="-50" dirty="0">
                <a:solidFill>
                  <a:srgbClr val="454545"/>
                </a:solidFill>
                <a:cs typeface="Arial"/>
                <a:hlinkClick r:id="rId3"/>
              </a:rPr>
              <a:t>NIEM.gov/ojpiepdclearinghouse</a:t>
            </a:r>
            <a:endParaRPr lang="en-US" sz="1400" spc="-50" dirty="0">
              <a:solidFill>
                <a:srgbClr val="454545"/>
              </a:solidFill>
              <a:cs typeface="Arial"/>
            </a:endParaRPr>
          </a:p>
        </p:txBody>
      </p:sp>
      <p:pic>
        <p:nvPicPr>
          <p:cNvPr id="5" name="Picture 4" descr="NIEM_Network_Effec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9983" y="1019979"/>
            <a:ext cx="2851668" cy="2986699"/>
          </a:xfrm>
          <a:prstGeom prst="rect">
            <a:avLst/>
          </a:prstGeom>
        </p:spPr>
      </p:pic>
      <p:sp>
        <p:nvSpPr>
          <p:cNvPr id="36" name="Rounded Rectangle 35"/>
          <p:cNvSpPr/>
          <p:nvPr/>
        </p:nvSpPr>
        <p:spPr bwMode="auto">
          <a:xfrm>
            <a:off x="4585649" y="4135803"/>
            <a:ext cx="3666002" cy="176392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marL="42863" lvl="1" indent="-85725" algn="ctr">
              <a:lnSpc>
                <a:spcPct val="120000"/>
              </a:lnSpc>
              <a:spcBef>
                <a:spcPct val="40000"/>
              </a:spcBef>
              <a:buClr>
                <a:srgbClr val="000000"/>
              </a:buClr>
              <a:buFont typeface="Wingdings 2" pitchFamily="18" charset="2"/>
              <a:buNone/>
            </a:pPr>
            <a:r>
              <a:rPr lang="en-US" sz="1400" b="1" spc="-50" dirty="0" smtClean="0">
                <a:solidFill>
                  <a:schemeClr val="tx2"/>
                </a:solidFill>
                <a:cs typeface="Arial"/>
              </a:rPr>
              <a:t>ARTIFACTS and ELEMENTS </a:t>
            </a:r>
            <a:r>
              <a:rPr lang="en-US" sz="1400" spc="-50" dirty="0">
                <a:solidFill>
                  <a:srgbClr val="686868"/>
                </a:solidFill>
                <a:cs typeface="Arial"/>
              </a:rPr>
              <a:t>within IEPDs can be leveraged to facilitate development and ease the burden on resources.</a:t>
            </a:r>
          </a:p>
        </p:txBody>
      </p:sp>
      <p:grpSp>
        <p:nvGrpSpPr>
          <p:cNvPr id="16" name="Group 15"/>
          <p:cNvGrpSpPr/>
          <p:nvPr/>
        </p:nvGrpSpPr>
        <p:grpSpPr>
          <a:xfrm>
            <a:off x="7407343" y="730894"/>
            <a:ext cx="1235427" cy="143483"/>
            <a:chOff x="3462929" y="4029126"/>
            <a:chExt cx="1696889" cy="197077"/>
          </a:xfrm>
        </p:grpSpPr>
        <p:cxnSp>
          <p:nvCxnSpPr>
            <p:cNvPr id="17" name="Straight Connector 16"/>
            <p:cNvCxnSpPr>
              <a:endCxn id="2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644010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21</a:t>
            </a:fld>
            <a:endParaRPr lang="en-US" dirty="0"/>
          </a:p>
        </p:txBody>
      </p:sp>
      <p:sp>
        <p:nvSpPr>
          <p:cNvPr id="4" name="Title 3"/>
          <p:cNvSpPr>
            <a:spLocks noGrp="1"/>
          </p:cNvSpPr>
          <p:nvPr>
            <p:ph type="title"/>
          </p:nvPr>
        </p:nvSpPr>
        <p:spPr/>
        <p:txBody>
          <a:bodyPr/>
          <a:lstStyle/>
          <a:p>
            <a:r>
              <a:rPr lang="en-US" dirty="0" smtClean="0"/>
              <a:t>Example: Reuse of an Exchange</a:t>
            </a:r>
            <a:endParaRPr lang="en-US" dirty="0"/>
          </a:p>
        </p:txBody>
      </p:sp>
      <p:grpSp>
        <p:nvGrpSpPr>
          <p:cNvPr id="5" name="Group 4"/>
          <p:cNvGrpSpPr/>
          <p:nvPr/>
        </p:nvGrpSpPr>
        <p:grpSpPr>
          <a:xfrm>
            <a:off x="1659002" y="1181100"/>
            <a:ext cx="6258909" cy="4572000"/>
            <a:chOff x="659197" y="1143000"/>
            <a:chExt cx="7722803" cy="4572000"/>
          </a:xfrm>
        </p:grpSpPr>
        <p:grpSp>
          <p:nvGrpSpPr>
            <p:cNvPr id="6" name="Group 5"/>
            <p:cNvGrpSpPr/>
            <p:nvPr/>
          </p:nvGrpSpPr>
          <p:grpSpPr>
            <a:xfrm>
              <a:off x="659197" y="1143000"/>
              <a:ext cx="3351979" cy="4572000"/>
              <a:chOff x="659197" y="1143000"/>
              <a:chExt cx="3351979" cy="4572000"/>
            </a:xfrm>
          </p:grpSpPr>
          <p:sp>
            <p:nvSpPr>
              <p:cNvPr id="28" name="Rounded Rectangle 27"/>
              <p:cNvSpPr/>
              <p:nvPr/>
            </p:nvSpPr>
            <p:spPr bwMode="auto">
              <a:xfrm>
                <a:off x="659197" y="1143000"/>
                <a:ext cx="3351979" cy="457200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1600" b="1" spc="-50" dirty="0" smtClean="0">
                    <a:solidFill>
                      <a:srgbClr val="304776"/>
                    </a:solidFill>
                    <a:cs typeface="Arial"/>
                  </a:rPr>
                  <a:t>Commonwealth </a:t>
                </a:r>
                <a:r>
                  <a:rPr lang="en-US" sz="1600" b="1" spc="-50" dirty="0">
                    <a:solidFill>
                      <a:srgbClr val="304776"/>
                    </a:solidFill>
                    <a:cs typeface="Arial"/>
                  </a:rPr>
                  <a:t>of Virginia</a:t>
                </a:r>
              </a:p>
              <a:p>
                <a:pPr algn="ctr">
                  <a:lnSpc>
                    <a:spcPct val="90000"/>
                  </a:lnSpc>
                  <a:defRPr/>
                </a:pPr>
                <a:r>
                  <a:rPr lang="en-US" sz="1600" b="1" spc="-50" dirty="0">
                    <a:solidFill>
                      <a:srgbClr val="304776"/>
                    </a:solidFill>
                    <a:cs typeface="Arial"/>
                  </a:rPr>
                  <a:t>Developed an </a:t>
                </a:r>
                <a:r>
                  <a:rPr lang="en-US" sz="1600" b="1" spc="-50" dirty="0" smtClean="0">
                    <a:solidFill>
                      <a:srgbClr val="304776"/>
                    </a:solidFill>
                    <a:cs typeface="Arial"/>
                  </a:rPr>
                  <a:t>Exchange</a:t>
                </a:r>
                <a:endParaRPr lang="en-US" sz="1600" b="1" spc="-50" dirty="0">
                  <a:solidFill>
                    <a:srgbClr val="304776"/>
                  </a:solidFill>
                  <a:cs typeface="Arial"/>
                </a:endParaRPr>
              </a:p>
            </p:txBody>
          </p:sp>
          <p:sp>
            <p:nvSpPr>
              <p:cNvPr id="29" name="Rounded Rectangle 28"/>
              <p:cNvSpPr/>
              <p:nvPr/>
            </p:nvSpPr>
            <p:spPr bwMode="auto">
              <a:xfrm>
                <a:off x="838201" y="2209799"/>
                <a:ext cx="3011274" cy="2209800"/>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t" anchorCtr="0"/>
              <a:lstStyle/>
              <a:p>
                <a:pPr algn="ctr">
                  <a:spcAft>
                    <a:spcPts val="600"/>
                  </a:spcAft>
                  <a:defRPr/>
                </a:pPr>
                <a:r>
                  <a:rPr lang="en-US" sz="1400" b="1" dirty="0">
                    <a:solidFill>
                      <a:srgbClr val="686868"/>
                    </a:solidFill>
                    <a:cs typeface="Arial"/>
                  </a:rPr>
                  <a:t>Child Welfare</a:t>
                </a:r>
                <a:br>
                  <a:rPr lang="en-US" sz="1400" b="1" dirty="0">
                    <a:solidFill>
                      <a:srgbClr val="686868"/>
                    </a:solidFill>
                    <a:cs typeface="Arial"/>
                  </a:rPr>
                </a:br>
                <a:r>
                  <a:rPr lang="en-US" sz="1400" b="1" dirty="0">
                    <a:solidFill>
                      <a:srgbClr val="686868"/>
                    </a:solidFill>
                    <a:cs typeface="Arial"/>
                  </a:rPr>
                  <a:t>Information Exchange</a:t>
                </a:r>
              </a:p>
              <a:p>
                <a:pPr marL="285750" indent="-285750" algn="ctr">
                  <a:spcAft>
                    <a:spcPts val="600"/>
                  </a:spcAft>
                  <a:buFont typeface="Arial"/>
                  <a:buChar char="•"/>
                  <a:defRPr/>
                </a:pPr>
                <a:r>
                  <a:rPr lang="en-US" sz="1400" dirty="0">
                    <a:solidFill>
                      <a:srgbClr val="686868"/>
                    </a:solidFill>
                    <a:cs typeface="Arial"/>
                  </a:rPr>
                  <a:t>Element 1</a:t>
                </a:r>
              </a:p>
              <a:p>
                <a:pPr marL="285750" indent="-285750" algn="ctr">
                  <a:spcAft>
                    <a:spcPts val="600"/>
                  </a:spcAft>
                  <a:buFont typeface="Arial"/>
                  <a:buChar char="•"/>
                  <a:defRPr/>
                </a:pPr>
                <a:r>
                  <a:rPr lang="en-US" sz="1400" dirty="0">
                    <a:solidFill>
                      <a:srgbClr val="686868"/>
                    </a:solidFill>
                    <a:cs typeface="Arial"/>
                  </a:rPr>
                  <a:t>Element 2</a:t>
                </a:r>
              </a:p>
              <a:p>
                <a:pPr marL="285750" indent="-285750" algn="ctr">
                  <a:spcAft>
                    <a:spcPts val="600"/>
                  </a:spcAft>
                  <a:buFont typeface="Arial"/>
                  <a:buChar char="•"/>
                  <a:defRPr/>
                </a:pPr>
                <a:r>
                  <a:rPr lang="en-US" sz="1400" dirty="0">
                    <a:solidFill>
                      <a:srgbClr val="686868"/>
                    </a:solidFill>
                    <a:cs typeface="Arial"/>
                  </a:rPr>
                  <a:t>Element 3</a:t>
                </a:r>
              </a:p>
              <a:p>
                <a:pPr marL="285750" indent="-285750" algn="ctr">
                  <a:spcAft>
                    <a:spcPts val="600"/>
                  </a:spcAft>
                  <a:buFont typeface="Arial"/>
                  <a:buChar char="•"/>
                  <a:defRPr/>
                </a:pPr>
                <a:r>
                  <a:rPr lang="en-US" sz="1400" dirty="0">
                    <a:solidFill>
                      <a:srgbClr val="686868"/>
                    </a:solidFill>
                    <a:cs typeface="Arial"/>
                  </a:rPr>
                  <a:t>Element 4</a:t>
                </a:r>
              </a:p>
              <a:p>
                <a:pPr marL="285750" indent="-285750" algn="ctr">
                  <a:spcAft>
                    <a:spcPts val="600"/>
                  </a:spcAft>
                  <a:buFont typeface="Arial"/>
                  <a:buChar char="•"/>
                  <a:defRPr/>
                </a:pPr>
                <a:r>
                  <a:rPr lang="en-US" sz="1400" dirty="0">
                    <a:solidFill>
                      <a:srgbClr val="686868"/>
                    </a:solidFill>
                    <a:cs typeface="Arial"/>
                  </a:rPr>
                  <a:t>Element 5</a:t>
                </a:r>
              </a:p>
            </p:txBody>
          </p:sp>
        </p:grpSp>
        <p:grpSp>
          <p:nvGrpSpPr>
            <p:cNvPr id="7" name="Group 6"/>
            <p:cNvGrpSpPr/>
            <p:nvPr/>
          </p:nvGrpSpPr>
          <p:grpSpPr>
            <a:xfrm>
              <a:off x="5007851" y="1143000"/>
              <a:ext cx="3374149" cy="4572000"/>
              <a:chOff x="5007851" y="1143000"/>
              <a:chExt cx="3374149" cy="4572000"/>
            </a:xfrm>
          </p:grpSpPr>
          <p:sp>
            <p:nvSpPr>
              <p:cNvPr id="25" name="Rounded Rectangle 24"/>
              <p:cNvSpPr/>
              <p:nvPr/>
            </p:nvSpPr>
            <p:spPr bwMode="auto">
              <a:xfrm>
                <a:off x="5007851" y="1143000"/>
                <a:ext cx="3374149" cy="457200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1600" b="1" spc="-50" dirty="0">
                    <a:solidFill>
                      <a:srgbClr val="304776"/>
                    </a:solidFill>
                    <a:cs typeface="Arial"/>
                  </a:rPr>
                  <a:t>State of New Jersey</a:t>
                </a:r>
              </a:p>
              <a:p>
                <a:pPr algn="ctr">
                  <a:lnSpc>
                    <a:spcPct val="90000"/>
                  </a:lnSpc>
                  <a:defRPr/>
                </a:pPr>
                <a:r>
                  <a:rPr lang="en-US" sz="1600" b="1" spc="-50" dirty="0">
                    <a:solidFill>
                      <a:srgbClr val="304776"/>
                    </a:solidFill>
                    <a:cs typeface="Arial"/>
                  </a:rPr>
                  <a:t>Reused the </a:t>
                </a:r>
                <a:r>
                  <a:rPr lang="en-US" sz="1600" b="1" spc="-50" dirty="0" smtClean="0">
                    <a:solidFill>
                      <a:srgbClr val="304776"/>
                    </a:solidFill>
                    <a:cs typeface="Arial"/>
                  </a:rPr>
                  <a:t>Exchange</a:t>
                </a:r>
                <a:endParaRPr lang="en-US" sz="1600" b="1" spc="-50" dirty="0">
                  <a:solidFill>
                    <a:srgbClr val="304776"/>
                  </a:solidFill>
                  <a:cs typeface="Arial"/>
                </a:endParaRPr>
              </a:p>
            </p:txBody>
          </p:sp>
          <p:sp>
            <p:nvSpPr>
              <p:cNvPr id="26" name="Rounded Rectangle 25"/>
              <p:cNvSpPr/>
              <p:nvPr/>
            </p:nvSpPr>
            <p:spPr bwMode="auto">
              <a:xfrm>
                <a:off x="5210522" y="2209799"/>
                <a:ext cx="2827810" cy="1600201"/>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t" anchorCtr="0"/>
              <a:lstStyle/>
              <a:p>
                <a:pPr algn="ctr">
                  <a:spcAft>
                    <a:spcPts val="600"/>
                  </a:spcAft>
                  <a:defRPr/>
                </a:pPr>
                <a:r>
                  <a:rPr lang="en-US" sz="1400" b="1" dirty="0">
                    <a:solidFill>
                      <a:srgbClr val="686868"/>
                    </a:solidFill>
                    <a:cs typeface="Arial"/>
                  </a:rPr>
                  <a:t>Child Welfare</a:t>
                </a:r>
                <a:br>
                  <a:rPr lang="en-US" sz="1400" b="1" dirty="0">
                    <a:solidFill>
                      <a:srgbClr val="686868"/>
                    </a:solidFill>
                    <a:cs typeface="Arial"/>
                  </a:rPr>
                </a:br>
                <a:r>
                  <a:rPr lang="en-US" sz="1400" b="1" dirty="0">
                    <a:solidFill>
                      <a:srgbClr val="686868"/>
                    </a:solidFill>
                    <a:cs typeface="Arial"/>
                  </a:rPr>
                  <a:t>Information Exchange</a:t>
                </a:r>
              </a:p>
              <a:p>
                <a:pPr marL="285750" indent="-285750" algn="ctr">
                  <a:spcAft>
                    <a:spcPts val="600"/>
                  </a:spcAft>
                  <a:buFont typeface="Arial"/>
                  <a:buChar char="•"/>
                  <a:defRPr/>
                </a:pPr>
                <a:r>
                  <a:rPr lang="en-US" sz="1400" dirty="0">
                    <a:solidFill>
                      <a:srgbClr val="686868"/>
                    </a:solidFill>
                    <a:cs typeface="Arial"/>
                  </a:rPr>
                  <a:t>Element 1</a:t>
                </a:r>
              </a:p>
              <a:p>
                <a:pPr marL="285750" indent="-285750" algn="ctr">
                  <a:spcAft>
                    <a:spcPts val="600"/>
                  </a:spcAft>
                  <a:buFont typeface="Arial"/>
                  <a:buChar char="•"/>
                  <a:defRPr/>
                </a:pPr>
                <a:r>
                  <a:rPr lang="en-US" sz="1400" dirty="0">
                    <a:solidFill>
                      <a:srgbClr val="686868"/>
                    </a:solidFill>
                    <a:cs typeface="Arial"/>
                  </a:rPr>
                  <a:t>Element 3</a:t>
                </a:r>
              </a:p>
              <a:p>
                <a:pPr marL="285750" indent="-285750" algn="ctr">
                  <a:spcAft>
                    <a:spcPts val="600"/>
                  </a:spcAft>
                  <a:buFont typeface="Arial"/>
                  <a:buChar char="•"/>
                  <a:defRPr/>
                </a:pPr>
                <a:r>
                  <a:rPr lang="en-US" sz="1400" dirty="0">
                    <a:solidFill>
                      <a:srgbClr val="686868"/>
                    </a:solidFill>
                    <a:cs typeface="Arial"/>
                  </a:rPr>
                  <a:t>Element 5</a:t>
                </a:r>
              </a:p>
            </p:txBody>
          </p:sp>
          <p:sp>
            <p:nvSpPr>
              <p:cNvPr id="27" name="Rounded Rectangle 26"/>
              <p:cNvSpPr/>
              <p:nvPr/>
            </p:nvSpPr>
            <p:spPr bwMode="auto">
              <a:xfrm>
                <a:off x="5347347" y="3962398"/>
                <a:ext cx="2690984" cy="1600201"/>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t" anchorCtr="0"/>
              <a:lstStyle/>
              <a:p>
                <a:pPr algn="ctr">
                  <a:spcAft>
                    <a:spcPts val="600"/>
                  </a:spcAft>
                  <a:defRPr/>
                </a:pPr>
                <a:r>
                  <a:rPr lang="en-US" sz="1400" b="1" dirty="0">
                    <a:solidFill>
                      <a:srgbClr val="686868"/>
                    </a:solidFill>
                    <a:cs typeface="Arial"/>
                  </a:rPr>
                  <a:t>Data Specific to Child </a:t>
                </a:r>
                <a:br>
                  <a:rPr lang="en-US" sz="1400" b="1" dirty="0">
                    <a:solidFill>
                      <a:srgbClr val="686868"/>
                    </a:solidFill>
                    <a:cs typeface="Arial"/>
                  </a:rPr>
                </a:br>
                <a:r>
                  <a:rPr lang="en-US" sz="1400" b="1" dirty="0">
                    <a:solidFill>
                      <a:srgbClr val="686868"/>
                    </a:solidFill>
                    <a:cs typeface="Arial"/>
                  </a:rPr>
                  <a:t>Welfare in NJ</a:t>
                </a:r>
              </a:p>
              <a:p>
                <a:pPr marL="285750" indent="-285750" algn="ctr">
                  <a:spcAft>
                    <a:spcPts val="600"/>
                  </a:spcAft>
                  <a:buFont typeface="Arial"/>
                  <a:buChar char="•"/>
                  <a:defRPr/>
                </a:pPr>
                <a:r>
                  <a:rPr lang="en-US" sz="1400" dirty="0">
                    <a:solidFill>
                      <a:srgbClr val="686868"/>
                    </a:solidFill>
                    <a:cs typeface="Arial"/>
                  </a:rPr>
                  <a:t>Element </a:t>
                </a:r>
                <a:r>
                  <a:rPr lang="en-US" sz="1400" dirty="0" smtClean="0">
                    <a:solidFill>
                      <a:srgbClr val="686868"/>
                    </a:solidFill>
                    <a:cs typeface="Arial"/>
                  </a:rPr>
                  <a:t>6</a:t>
                </a:r>
                <a:endParaRPr lang="en-US" sz="1400" dirty="0">
                  <a:solidFill>
                    <a:srgbClr val="686868"/>
                  </a:solidFill>
                  <a:cs typeface="Arial"/>
                </a:endParaRPr>
              </a:p>
              <a:p>
                <a:pPr marL="285750" indent="-285750" algn="ctr">
                  <a:spcAft>
                    <a:spcPts val="600"/>
                  </a:spcAft>
                  <a:buFont typeface="Arial"/>
                  <a:buChar char="•"/>
                  <a:defRPr/>
                </a:pPr>
                <a:r>
                  <a:rPr lang="en-US" sz="1400" dirty="0">
                    <a:solidFill>
                      <a:srgbClr val="686868"/>
                    </a:solidFill>
                    <a:cs typeface="Arial"/>
                  </a:rPr>
                  <a:t>Element </a:t>
                </a:r>
                <a:r>
                  <a:rPr lang="en-US" sz="1400" dirty="0" smtClean="0">
                    <a:solidFill>
                      <a:srgbClr val="686868"/>
                    </a:solidFill>
                    <a:cs typeface="Arial"/>
                  </a:rPr>
                  <a:t>7</a:t>
                </a:r>
                <a:endParaRPr lang="en-US" sz="1400" dirty="0">
                  <a:solidFill>
                    <a:srgbClr val="686868"/>
                  </a:solidFill>
                  <a:cs typeface="Arial"/>
                </a:endParaRPr>
              </a:p>
              <a:p>
                <a:pPr marL="285750" indent="-285750" algn="ctr">
                  <a:spcAft>
                    <a:spcPts val="600"/>
                  </a:spcAft>
                  <a:buFont typeface="Arial"/>
                  <a:buChar char="•"/>
                  <a:defRPr/>
                </a:pPr>
                <a:r>
                  <a:rPr lang="en-US" sz="1400">
                    <a:solidFill>
                      <a:srgbClr val="686868"/>
                    </a:solidFill>
                    <a:cs typeface="Arial"/>
                  </a:rPr>
                  <a:t>Element </a:t>
                </a:r>
                <a:r>
                  <a:rPr lang="en-US" sz="1400" smtClean="0">
                    <a:solidFill>
                      <a:srgbClr val="686868"/>
                    </a:solidFill>
                    <a:cs typeface="Arial"/>
                  </a:rPr>
                  <a:t>8</a:t>
                </a:r>
                <a:endParaRPr lang="en-US" sz="1400" dirty="0">
                  <a:solidFill>
                    <a:srgbClr val="686868"/>
                  </a:solidFill>
                  <a:cs typeface="Arial"/>
                </a:endParaRPr>
              </a:p>
            </p:txBody>
          </p:sp>
        </p:grpSp>
        <p:grpSp>
          <p:nvGrpSpPr>
            <p:cNvPr id="8" name="Group 7"/>
            <p:cNvGrpSpPr/>
            <p:nvPr/>
          </p:nvGrpSpPr>
          <p:grpSpPr>
            <a:xfrm>
              <a:off x="1905000" y="2563283"/>
              <a:ext cx="5486400" cy="1637124"/>
              <a:chOff x="1905000" y="2563283"/>
              <a:chExt cx="5486400" cy="1637124"/>
            </a:xfrm>
          </p:grpSpPr>
          <p:sp>
            <p:nvSpPr>
              <p:cNvPr id="9" name="Rectangle 8"/>
              <p:cNvSpPr/>
              <p:nvPr/>
            </p:nvSpPr>
            <p:spPr>
              <a:xfrm>
                <a:off x="1905000" y="2819400"/>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8B8B8B"/>
                  </a:solidFill>
                </a:endParaRPr>
              </a:p>
            </p:txBody>
          </p:sp>
          <p:cxnSp>
            <p:nvCxnSpPr>
              <p:cNvPr id="10" name="Straight Connector 9"/>
              <p:cNvCxnSpPr>
                <a:stCxn id="13" idx="1"/>
                <a:endCxn id="12" idx="2"/>
              </p:cNvCxnSpPr>
              <p:nvPr/>
            </p:nvCxnSpPr>
            <p:spPr>
              <a:xfrm flipH="1">
                <a:off x="3200400" y="2933700"/>
                <a:ext cx="2819400" cy="0"/>
              </a:xfrm>
              <a:prstGeom prst="line">
                <a:avLst/>
              </a:pr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5943600" y="28575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prstClr val="white"/>
                    </a:solidFill>
                  </a:rPr>
                  <a:t>x</a:t>
                </a:r>
                <a:endParaRPr lang="en-US" dirty="0">
                  <a:solidFill>
                    <a:prstClr val="white"/>
                  </a:solidFill>
                </a:endParaRPr>
              </a:p>
            </p:txBody>
          </p:sp>
          <p:sp>
            <p:nvSpPr>
              <p:cNvPr id="12" name="Oval 11"/>
              <p:cNvSpPr/>
              <p:nvPr/>
            </p:nvSpPr>
            <p:spPr>
              <a:xfrm>
                <a:off x="3200400" y="28575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prstClr val="white"/>
                    </a:solidFill>
                  </a:rPr>
                  <a:t>x</a:t>
                </a:r>
                <a:endParaRPr lang="en-US" dirty="0">
                  <a:solidFill>
                    <a:prstClr val="white"/>
                  </a:solidFill>
                </a:endParaRPr>
              </a:p>
            </p:txBody>
          </p:sp>
          <p:sp>
            <p:nvSpPr>
              <p:cNvPr id="13" name="Rectangle 12"/>
              <p:cNvSpPr/>
              <p:nvPr/>
            </p:nvSpPr>
            <p:spPr>
              <a:xfrm>
                <a:off x="6019800" y="2819400"/>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8B8B8B"/>
                  </a:solidFill>
                </a:endParaRPr>
              </a:p>
            </p:txBody>
          </p:sp>
          <p:sp>
            <p:nvSpPr>
              <p:cNvPr id="14" name="Rectangle 13"/>
              <p:cNvSpPr/>
              <p:nvPr/>
            </p:nvSpPr>
            <p:spPr>
              <a:xfrm>
                <a:off x="1905000" y="3410186"/>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8B8B8B"/>
                  </a:solidFill>
                </a:endParaRPr>
              </a:p>
            </p:txBody>
          </p:sp>
          <p:sp>
            <p:nvSpPr>
              <p:cNvPr id="15" name="Rectangle 14"/>
              <p:cNvSpPr/>
              <p:nvPr/>
            </p:nvSpPr>
            <p:spPr>
              <a:xfrm>
                <a:off x="1905000" y="3971807"/>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8B8B8B"/>
                  </a:solidFill>
                </a:endParaRPr>
              </a:p>
            </p:txBody>
          </p:sp>
          <p:sp>
            <p:nvSpPr>
              <p:cNvPr id="16" name="Oval 15"/>
              <p:cNvSpPr/>
              <p:nvPr/>
            </p:nvSpPr>
            <p:spPr>
              <a:xfrm>
                <a:off x="3200400" y="34671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prstClr val="white"/>
                    </a:solidFill>
                  </a:rPr>
                  <a:t>x</a:t>
                </a:r>
                <a:endParaRPr lang="en-US" dirty="0">
                  <a:solidFill>
                    <a:prstClr val="white"/>
                  </a:solidFill>
                </a:endParaRPr>
              </a:p>
            </p:txBody>
          </p:sp>
          <p:sp>
            <p:nvSpPr>
              <p:cNvPr id="17" name="Oval 16"/>
              <p:cNvSpPr/>
              <p:nvPr/>
            </p:nvSpPr>
            <p:spPr>
              <a:xfrm>
                <a:off x="3200400" y="40005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prstClr val="white"/>
                    </a:solidFill>
                  </a:rPr>
                  <a:t>x</a:t>
                </a:r>
                <a:endParaRPr lang="en-US" dirty="0">
                  <a:solidFill>
                    <a:prstClr val="white"/>
                  </a:solidFill>
                </a:endParaRPr>
              </a:p>
            </p:txBody>
          </p:sp>
          <p:sp>
            <p:nvSpPr>
              <p:cNvPr id="18" name="Oval 17"/>
              <p:cNvSpPr/>
              <p:nvPr/>
            </p:nvSpPr>
            <p:spPr>
              <a:xfrm>
                <a:off x="5943600" y="3143486"/>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prstClr val="white"/>
                    </a:solidFill>
                  </a:rPr>
                  <a:t>x</a:t>
                </a:r>
                <a:endParaRPr lang="en-US" dirty="0">
                  <a:solidFill>
                    <a:prstClr val="white"/>
                  </a:solidFill>
                </a:endParaRPr>
              </a:p>
            </p:txBody>
          </p:sp>
          <p:sp>
            <p:nvSpPr>
              <p:cNvPr id="19" name="Rectangle 18"/>
              <p:cNvSpPr/>
              <p:nvPr/>
            </p:nvSpPr>
            <p:spPr>
              <a:xfrm>
                <a:off x="6019800" y="3105386"/>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8B8B8B"/>
                  </a:solidFill>
                </a:endParaRPr>
              </a:p>
            </p:txBody>
          </p:sp>
          <p:sp>
            <p:nvSpPr>
              <p:cNvPr id="20" name="Oval 19"/>
              <p:cNvSpPr/>
              <p:nvPr/>
            </p:nvSpPr>
            <p:spPr>
              <a:xfrm>
                <a:off x="5943600" y="342947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prstClr val="white"/>
                    </a:solidFill>
                  </a:rPr>
                  <a:t>x</a:t>
                </a:r>
                <a:endParaRPr lang="en-US" dirty="0">
                  <a:solidFill>
                    <a:prstClr val="white"/>
                  </a:solidFill>
                </a:endParaRPr>
              </a:p>
            </p:txBody>
          </p:sp>
          <p:sp>
            <p:nvSpPr>
              <p:cNvPr id="21" name="Rectangle 20"/>
              <p:cNvSpPr/>
              <p:nvPr/>
            </p:nvSpPr>
            <p:spPr>
              <a:xfrm>
                <a:off x="6019800" y="3391372"/>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8B8B8B"/>
                  </a:solidFill>
                </a:endParaRPr>
              </a:p>
            </p:txBody>
          </p:sp>
          <p:cxnSp>
            <p:nvCxnSpPr>
              <p:cNvPr id="22" name="Straight Connector 21"/>
              <p:cNvCxnSpPr>
                <a:stCxn id="18" idx="2"/>
                <a:endCxn id="16" idx="6"/>
              </p:cNvCxnSpPr>
              <p:nvPr/>
            </p:nvCxnSpPr>
            <p:spPr>
              <a:xfrm flipH="1">
                <a:off x="3352800" y="3219686"/>
                <a:ext cx="2590800" cy="323614"/>
              </a:xfrm>
              <a:prstGeom prst="line">
                <a:avLst/>
              </a:pr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21" idx="1"/>
              </p:cNvCxnSpPr>
              <p:nvPr/>
            </p:nvCxnSpPr>
            <p:spPr>
              <a:xfrm flipH="1">
                <a:off x="3258255" y="3505672"/>
                <a:ext cx="2761545" cy="585140"/>
              </a:xfrm>
              <a:prstGeom prst="line">
                <a:avLst/>
              </a:pr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129855" y="2563283"/>
                <a:ext cx="687917" cy="370417"/>
              </a:xfrm>
              <a:prstGeom prst="rect">
                <a:avLst/>
              </a:prstGeom>
            </p:spPr>
            <p:txBody>
              <a:bodyPr vert="horz" wrap="none" lIns="91440" tIns="45720" rIns="91440" bIns="45720" rtlCol="0">
                <a:normAutofit/>
              </a:bodyPr>
              <a:lstStyle/>
              <a:p>
                <a:pPr algn="ctr"/>
                <a:r>
                  <a:rPr lang="en-US" sz="1400" b="1" dirty="0" smtClean="0">
                    <a:solidFill>
                      <a:srgbClr val="FF0000"/>
                    </a:solidFill>
                    <a:cs typeface="Arial"/>
                  </a:rPr>
                  <a:t>Re-use</a:t>
                </a:r>
              </a:p>
            </p:txBody>
          </p:sp>
        </p:grpSp>
      </p:grpSp>
      <p:grpSp>
        <p:nvGrpSpPr>
          <p:cNvPr id="30" name="Group 29"/>
          <p:cNvGrpSpPr/>
          <p:nvPr/>
        </p:nvGrpSpPr>
        <p:grpSpPr>
          <a:xfrm>
            <a:off x="7407343" y="730894"/>
            <a:ext cx="1235427" cy="143483"/>
            <a:chOff x="3462929" y="4029126"/>
            <a:chExt cx="1696889" cy="197077"/>
          </a:xfrm>
        </p:grpSpPr>
        <p:cxnSp>
          <p:nvCxnSpPr>
            <p:cNvPr id="31" name="Straight Connector 30"/>
            <p:cNvCxnSpPr>
              <a:endCxn id="3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54772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5754" y="131380"/>
            <a:ext cx="6646041" cy="472966"/>
          </a:xfrm>
        </p:spPr>
        <p:txBody>
          <a:bodyPr>
            <a:normAutofit/>
          </a:bodyPr>
          <a:lstStyle/>
          <a:p>
            <a:r>
              <a:rPr lang="en-US" dirty="0"/>
              <a:t>IEPDs AND NIEM ARCHITECTURE</a:t>
            </a:r>
          </a:p>
        </p:txBody>
      </p:sp>
      <p:sp>
        <p:nvSpPr>
          <p:cNvPr id="6" name="Content Placeholder 5"/>
          <p:cNvSpPr>
            <a:spLocks noGrp="1"/>
          </p:cNvSpPr>
          <p:nvPr>
            <p:ph idx="1"/>
          </p:nvPr>
        </p:nvSpPr>
        <p:spPr>
          <a:xfrm>
            <a:off x="324069" y="1122947"/>
            <a:ext cx="8362731" cy="401053"/>
          </a:xfrm>
        </p:spPr>
        <p:txBody>
          <a:bodyPr/>
          <a:lstStyle/>
          <a:p>
            <a:r>
              <a:rPr lang="en-US" dirty="0"/>
              <a:t>NIEM continues to grow and evolve with practitioners’ contributions</a:t>
            </a:r>
          </a:p>
        </p:txBody>
      </p:sp>
      <p:sp>
        <p:nvSpPr>
          <p:cNvPr id="8" name="Slide Number Placeholder 7"/>
          <p:cNvSpPr>
            <a:spLocks noGrp="1"/>
          </p:cNvSpPr>
          <p:nvPr>
            <p:ph type="sldNum" sz="quarter" idx="4"/>
          </p:nvPr>
        </p:nvSpPr>
        <p:spPr/>
        <p:txBody>
          <a:bodyPr/>
          <a:lstStyle/>
          <a:p>
            <a:fld id="{6E6030FC-FB78-5E4D-92EA-5D9433591EA9}" type="slidenum">
              <a:rPr lang="en-US" smtClean="0"/>
              <a:pPr/>
              <a:t>22</a:t>
            </a:fld>
            <a:endParaRPr lang="en-US" dirty="0"/>
          </a:p>
        </p:txBody>
      </p:sp>
      <p:pic>
        <p:nvPicPr>
          <p:cNvPr id="9" name="Picture 8" descr="IEPD_NIEM_arch_graph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94" y="2209132"/>
            <a:ext cx="8865139" cy="2936296"/>
          </a:xfrm>
          <a:prstGeom prst="rect">
            <a:avLst/>
          </a:prstGeom>
          <a:effectLst>
            <a:reflection stA="15000" endPos="20000" dist="38100" dir="5400000" sy="-100000" algn="bl" rotWithShape="0"/>
          </a:effectLst>
        </p:spPr>
      </p:pic>
      <p:sp>
        <p:nvSpPr>
          <p:cNvPr id="11" name="TextBox 10"/>
          <p:cNvSpPr txBox="1"/>
          <p:nvPr/>
        </p:nvSpPr>
        <p:spPr>
          <a:xfrm>
            <a:off x="255754" y="4633753"/>
            <a:ext cx="2018701" cy="738664"/>
          </a:xfrm>
          <a:prstGeom prst="rect">
            <a:avLst/>
          </a:prstGeom>
          <a:noFill/>
        </p:spPr>
        <p:txBody>
          <a:bodyPr wrap="square" rtlCol="0">
            <a:spAutoFit/>
          </a:bodyPr>
          <a:lstStyle/>
          <a:p>
            <a:r>
              <a:rPr lang="en-US" sz="1400" b="1" dirty="0">
                <a:solidFill>
                  <a:schemeClr val="tx2"/>
                </a:solidFill>
              </a:rPr>
              <a:t>New NIEM Domains </a:t>
            </a:r>
          </a:p>
          <a:p>
            <a:r>
              <a:rPr lang="en-US" sz="1400" dirty="0">
                <a:solidFill>
                  <a:srgbClr val="686868"/>
                </a:solidFill>
              </a:rPr>
              <a:t>(plus associated components)</a:t>
            </a:r>
          </a:p>
        </p:txBody>
      </p:sp>
      <p:grpSp>
        <p:nvGrpSpPr>
          <p:cNvPr id="14" name="Group 13"/>
          <p:cNvGrpSpPr/>
          <p:nvPr/>
        </p:nvGrpSpPr>
        <p:grpSpPr>
          <a:xfrm>
            <a:off x="7407343" y="730894"/>
            <a:ext cx="1235427" cy="143483"/>
            <a:chOff x="3462929" y="4029126"/>
            <a:chExt cx="1696889" cy="197077"/>
          </a:xfrm>
        </p:grpSpPr>
        <p:cxnSp>
          <p:nvCxnSpPr>
            <p:cNvPr id="15" name="Straight Connector 14"/>
            <p:cNvCxnSpPr>
              <a:endCxn id="20"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124884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23</a:t>
            </a:fld>
            <a:endParaRPr lang="en-US" dirty="0"/>
          </a:p>
        </p:txBody>
      </p:sp>
      <p:sp>
        <p:nvSpPr>
          <p:cNvPr id="10242" name="Title 2"/>
          <p:cNvSpPr>
            <a:spLocks noGrp="1"/>
          </p:cNvSpPr>
          <p:nvPr>
            <p:ph type="title"/>
          </p:nvPr>
        </p:nvSpPr>
        <p:spPr>
          <a:xfrm>
            <a:off x="2126887" y="131380"/>
            <a:ext cx="6646041" cy="472966"/>
          </a:xfrm>
          <a:ln/>
        </p:spPr>
        <p:txBody>
          <a:bodyPr>
            <a:normAutofit/>
          </a:bodyPr>
          <a:lstStyle/>
          <a:p>
            <a:pPr eaLnBrk="1" hangingPunct="1"/>
            <a:r>
              <a:rPr lang="en-US" dirty="0" smtClean="0"/>
              <a:t>Knowledge Check</a:t>
            </a:r>
          </a:p>
        </p:txBody>
      </p:sp>
      <p:sp>
        <p:nvSpPr>
          <p:cNvPr id="11" name="Content Placeholder 2"/>
          <p:cNvSpPr txBox="1">
            <a:spLocks/>
          </p:cNvSpPr>
          <p:nvPr/>
        </p:nvSpPr>
        <p:spPr>
          <a:xfrm>
            <a:off x="751813" y="1511184"/>
            <a:ext cx="7397532" cy="3960971"/>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700" b="1" dirty="0" smtClean="0">
                <a:solidFill>
                  <a:srgbClr val="1F497D"/>
                </a:solidFill>
              </a:rPr>
              <a:t>True of False?</a:t>
            </a:r>
          </a:p>
          <a:p>
            <a:pPr marL="0" lvl="1" indent="0">
              <a:lnSpc>
                <a:spcPct val="116000"/>
              </a:lnSpc>
              <a:buClr>
                <a:schemeClr val="tx1"/>
              </a:buClr>
              <a:buNone/>
              <a:defRPr/>
            </a:pPr>
            <a:endParaRPr lang="en-US" sz="2400" dirty="0" smtClean="0">
              <a:solidFill>
                <a:schemeClr val="tx1">
                  <a:lumMod val="75000"/>
                </a:schemeClr>
              </a:solidFill>
            </a:endParaRPr>
          </a:p>
          <a:p>
            <a:pPr marL="457200" lvl="1" indent="-457200">
              <a:lnSpc>
                <a:spcPct val="116000"/>
              </a:lnSpc>
              <a:buClr>
                <a:schemeClr val="tx1"/>
              </a:buClr>
              <a:buFont typeface="+mj-lt"/>
              <a:buAutoNum type="arabicPeriod"/>
              <a:defRPr/>
            </a:pPr>
            <a:r>
              <a:rPr lang="en-US" sz="4000" dirty="0">
                <a:solidFill>
                  <a:srgbClr val="686868"/>
                </a:solidFill>
              </a:rPr>
              <a:t>IEPD stands for Information Exchange Package Database.</a:t>
            </a:r>
          </a:p>
          <a:p>
            <a:pPr marL="457200" lvl="1" indent="-457200">
              <a:lnSpc>
                <a:spcPct val="116000"/>
              </a:lnSpc>
              <a:buClr>
                <a:schemeClr val="tx1"/>
              </a:buClr>
              <a:buFont typeface="+mj-lt"/>
              <a:buAutoNum type="arabicPeriod"/>
              <a:defRPr/>
            </a:pPr>
            <a:endParaRPr lang="en-US" sz="4000" dirty="0">
              <a:solidFill>
                <a:srgbClr val="686868"/>
              </a:solidFill>
            </a:endParaRPr>
          </a:p>
          <a:p>
            <a:pPr marL="457200" lvl="1" indent="-457200">
              <a:lnSpc>
                <a:spcPct val="116000"/>
              </a:lnSpc>
              <a:buClr>
                <a:schemeClr val="tx1"/>
              </a:buClr>
              <a:buFont typeface="+mj-lt"/>
              <a:buAutoNum type="arabicPeriod"/>
              <a:defRPr/>
            </a:pPr>
            <a:r>
              <a:rPr lang="en-US" sz="4000" dirty="0">
                <a:solidFill>
                  <a:srgbClr val="686868"/>
                </a:solidFill>
              </a:rPr>
              <a:t>IEPDs contain standardized artifacts that document an information exchange.</a:t>
            </a:r>
          </a:p>
          <a:p>
            <a:pPr marL="457200" lvl="1" indent="-457200">
              <a:lnSpc>
                <a:spcPct val="116000"/>
              </a:lnSpc>
              <a:buClr>
                <a:schemeClr val="tx1"/>
              </a:buClr>
              <a:buFont typeface="+mj-lt"/>
              <a:buAutoNum type="arabicPeriod"/>
              <a:defRPr/>
            </a:pPr>
            <a:endParaRPr lang="en-US" sz="4000" dirty="0">
              <a:solidFill>
                <a:srgbClr val="686868"/>
              </a:solidFill>
            </a:endParaRPr>
          </a:p>
          <a:p>
            <a:pPr marL="457200" lvl="1" indent="-457200">
              <a:lnSpc>
                <a:spcPct val="116000"/>
              </a:lnSpc>
              <a:buClr>
                <a:schemeClr val="tx1"/>
              </a:buClr>
              <a:buFont typeface="+mj-lt"/>
              <a:buAutoNum type="arabicPeriod"/>
              <a:defRPr/>
            </a:pPr>
            <a:r>
              <a:rPr lang="en-US" sz="4000" dirty="0">
                <a:solidFill>
                  <a:srgbClr val="686868"/>
                </a:solidFill>
              </a:rPr>
              <a:t>While NIEM Development Life Cycle does  not include a maintenance phase after Publish and Implement, Maintenance of an IEPD is important.</a:t>
            </a:r>
          </a:p>
        </p:txBody>
      </p:sp>
      <p:sp>
        <p:nvSpPr>
          <p:cNvPr id="12" name="Oval 11"/>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13" name="Picture 12"/>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8" name="Group 7"/>
          <p:cNvGrpSpPr/>
          <p:nvPr/>
        </p:nvGrpSpPr>
        <p:grpSpPr>
          <a:xfrm>
            <a:off x="7407343" y="730894"/>
            <a:ext cx="1235427" cy="143483"/>
            <a:chOff x="3462929" y="4029126"/>
            <a:chExt cx="1696889" cy="197077"/>
          </a:xfrm>
        </p:grpSpPr>
        <p:cxnSp>
          <p:nvCxnSpPr>
            <p:cNvPr id="9" name="Straight Connector 8"/>
            <p:cNvCxnSpPr>
              <a:endCxn id="1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576967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NIEM Implementation</a:t>
            </a:r>
            <a:endParaRPr lang="en-US" dirty="0"/>
          </a:p>
        </p:txBody>
      </p:sp>
      <p:sp>
        <p:nvSpPr>
          <p:cNvPr id="3" name="Slide Number Placeholder 2"/>
          <p:cNvSpPr>
            <a:spLocks noGrp="1"/>
          </p:cNvSpPr>
          <p:nvPr>
            <p:ph type="sldNum" sz="quarter" idx="12"/>
          </p:nvPr>
        </p:nvSpPr>
        <p:spPr/>
        <p:txBody>
          <a:bodyPr/>
          <a:lstStyle/>
          <a:p>
            <a:fld id="{DE814A3B-586F-6741-A578-6A3C03C31D10}" type="slidenum">
              <a:rPr lang="en-US" smtClean="0"/>
              <a:pPr/>
              <a:t>24</a:t>
            </a:fld>
            <a:endParaRPr lang="en-US" dirty="0"/>
          </a:p>
        </p:txBody>
      </p:sp>
      <p:cxnSp>
        <p:nvCxnSpPr>
          <p:cNvPr id="5" name="Straight Connector 4"/>
          <p:cNvCxnSpPr/>
          <p:nvPr/>
        </p:nvCxnSpPr>
        <p:spPr>
          <a:xfrm>
            <a:off x="1866900" y="2403796"/>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866900" y="3864296"/>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7343000" y="295879"/>
            <a:ext cx="1736872" cy="773588"/>
            <a:chOff x="7343000" y="295879"/>
            <a:chExt cx="1736872" cy="773588"/>
          </a:xfrm>
        </p:grpSpPr>
        <p:grpSp>
          <p:nvGrpSpPr>
            <p:cNvPr id="17" name="Group 16"/>
            <p:cNvGrpSpPr/>
            <p:nvPr/>
          </p:nvGrpSpPr>
          <p:grpSpPr>
            <a:xfrm>
              <a:off x="7508041" y="616679"/>
              <a:ext cx="1381637" cy="160464"/>
              <a:chOff x="3462929" y="4029126"/>
              <a:chExt cx="1696889" cy="197077"/>
            </a:xfrm>
          </p:grpSpPr>
          <p:cxnSp>
            <p:nvCxnSpPr>
              <p:cNvPr id="20" name="Straight Connector 19"/>
              <p:cNvCxnSpPr>
                <a:endCxn id="2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8" name="TextBox 17"/>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19" name="TextBox 18"/>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40% complete</a:t>
              </a:r>
            </a:p>
          </p:txBody>
        </p:sp>
      </p:grpSp>
    </p:spTree>
    <p:extLst>
      <p:ext uri="{BB962C8B-B14F-4D97-AF65-F5344CB8AC3E}">
        <p14:creationId xmlns:p14="http://schemas.microsoft.com/office/powerpoint/2010/main" val="16108381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5754" y="131380"/>
            <a:ext cx="6646041" cy="472966"/>
          </a:xfrm>
        </p:spPr>
        <p:txBody>
          <a:bodyPr>
            <a:normAutofit/>
          </a:bodyPr>
          <a:lstStyle/>
          <a:p>
            <a:r>
              <a:rPr lang="en-US" dirty="0" smtClean="0"/>
              <a:t>Implementing your NIEM Exchange</a:t>
            </a:r>
            <a:endParaRPr lang="en-US" dirty="0"/>
          </a:p>
        </p:txBody>
      </p:sp>
      <p:sp>
        <p:nvSpPr>
          <p:cNvPr id="4" name="Slide Number Placeholder 3"/>
          <p:cNvSpPr>
            <a:spLocks noGrp="1"/>
          </p:cNvSpPr>
          <p:nvPr>
            <p:ph type="sldNum" sz="quarter" idx="4"/>
          </p:nvPr>
        </p:nvSpPr>
        <p:spPr/>
        <p:txBody>
          <a:bodyPr/>
          <a:lstStyle/>
          <a:p>
            <a:fld id="{DE814A3B-586F-6741-A578-6A3C03C31D10}" type="slidenum">
              <a:rPr lang="en-US" smtClean="0"/>
              <a:pPr/>
              <a:t>25</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118026861"/>
              </p:ext>
            </p:extLst>
          </p:nvPr>
        </p:nvGraphicFramePr>
        <p:xfrm>
          <a:off x="486664" y="1736565"/>
          <a:ext cx="3785155" cy="1315703"/>
        </p:xfrm>
        <a:graphic>
          <a:graphicData uri="http://schemas.openxmlformats.org/drawingml/2006/table">
            <a:tbl>
              <a:tblPr firstRow="1" bandRow="1">
                <a:tableStyleId>{E8034E78-7F5D-4C2E-B375-FC64B27BC917}</a:tableStyleId>
              </a:tblPr>
              <a:tblGrid>
                <a:gridCol w="3785155"/>
              </a:tblGrid>
              <a:tr h="645143">
                <a:tc>
                  <a:txBody>
                    <a:bodyPr/>
                    <a:lstStyle/>
                    <a:p>
                      <a:pPr marL="0" algn="ctr"/>
                      <a:r>
                        <a:rPr lang="en-US" sz="2500" dirty="0"/>
                        <a:t>NIEM Does:</a:t>
                      </a:r>
                    </a:p>
                  </a:txBody>
                  <a:tcPr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590035">
                <a:tc>
                  <a:txBody>
                    <a:bodyPr/>
                    <a:lstStyle/>
                    <a:p>
                      <a:pPr marL="91440"/>
                      <a:r>
                        <a:rPr lang="en-US" sz="1600" dirty="0">
                          <a:solidFill>
                            <a:srgbClr val="686868"/>
                          </a:solidFill>
                        </a:rPr>
                        <a:t>Define XML instance document format and structure.</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grpSp>
        <p:nvGrpSpPr>
          <p:cNvPr id="2" name="Group 1"/>
          <p:cNvGrpSpPr/>
          <p:nvPr/>
        </p:nvGrpSpPr>
        <p:grpSpPr>
          <a:xfrm>
            <a:off x="335614" y="1582436"/>
            <a:ext cx="593436" cy="593436"/>
            <a:chOff x="335614" y="2358739"/>
            <a:chExt cx="593436" cy="593436"/>
          </a:xfrm>
        </p:grpSpPr>
        <p:sp>
          <p:nvSpPr>
            <p:cNvPr id="20" name="Oval 19"/>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2"/>
            <a:stretch>
              <a:fillRect/>
            </a:stretch>
          </p:blipFill>
          <p:spPr>
            <a:xfrm>
              <a:off x="454532" y="2459180"/>
              <a:ext cx="342900" cy="368300"/>
            </a:xfrm>
            <a:prstGeom prst="rect">
              <a:avLst/>
            </a:prstGeom>
          </p:spPr>
        </p:pic>
      </p:grpSp>
      <p:graphicFrame>
        <p:nvGraphicFramePr>
          <p:cNvPr id="22" name="Table 21"/>
          <p:cNvGraphicFramePr>
            <a:graphicFrameLocks noGrp="1"/>
          </p:cNvGraphicFramePr>
          <p:nvPr>
            <p:extLst>
              <p:ext uri="{D42A27DB-BD31-4B8C-83A1-F6EECF244321}">
                <p14:modId xmlns:p14="http://schemas.microsoft.com/office/powerpoint/2010/main" val="756896926"/>
              </p:ext>
            </p:extLst>
          </p:nvPr>
        </p:nvGraphicFramePr>
        <p:xfrm>
          <a:off x="4722974" y="1736565"/>
          <a:ext cx="3785155" cy="2103858"/>
        </p:xfrm>
        <a:graphic>
          <a:graphicData uri="http://schemas.openxmlformats.org/drawingml/2006/table">
            <a:tbl>
              <a:tblPr firstRow="1" bandRow="1">
                <a:tableStyleId>{E8034E78-7F5D-4C2E-B375-FC64B27BC917}</a:tableStyleId>
              </a:tblPr>
              <a:tblGrid>
                <a:gridCol w="3785155"/>
              </a:tblGrid>
              <a:tr h="645143">
                <a:tc>
                  <a:txBody>
                    <a:bodyPr/>
                    <a:lstStyle/>
                    <a:p>
                      <a:pPr marL="0" algn="ctr"/>
                      <a:r>
                        <a:rPr lang="en-US" sz="2500" dirty="0"/>
                        <a:t>NIEM Does Not:</a:t>
                      </a:r>
                    </a:p>
                  </a:txBody>
                  <a:tcPr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gradFill flip="none" rotWithShape="1">
                      <a:gsLst>
                        <a:gs pos="1000">
                          <a:schemeClr val="tx2">
                            <a:lumMod val="75000"/>
                          </a:schemeClr>
                        </a:gs>
                        <a:gs pos="100000">
                          <a:schemeClr val="tx2">
                            <a:lumMod val="60000"/>
                            <a:lumOff val="40000"/>
                          </a:schemeClr>
                        </a:gs>
                      </a:gsLst>
                      <a:lin ang="16200000" scaled="0"/>
                      <a:tileRect/>
                    </a:gradFill>
                  </a:tcPr>
                </a:tc>
              </a:tr>
              <a:tr h="590035">
                <a:tc>
                  <a:txBody>
                    <a:bodyPr/>
                    <a:lstStyle/>
                    <a:p>
                      <a:pPr marL="91440"/>
                      <a:r>
                        <a:rPr lang="en-US" sz="1600" dirty="0">
                          <a:solidFill>
                            <a:srgbClr val="686868"/>
                          </a:solidFill>
                        </a:rPr>
                        <a:t>Define implementation specifications.</a:t>
                      </a:r>
                    </a:p>
                  </a:txBody>
                  <a:tcPr marT="91440" marB="9144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tcPr>
                </a:tc>
              </a:tr>
              <a:tr h="590035">
                <a:tc>
                  <a:txBody>
                    <a:bodyPr/>
                    <a:lstStyle/>
                    <a:p>
                      <a:pPr marL="91440"/>
                      <a:r>
                        <a:rPr lang="en-US" sz="1500" dirty="0">
                          <a:solidFill>
                            <a:srgbClr val="686868"/>
                          </a:solidFill>
                        </a:rPr>
                        <a:t>Specify how a document is transmitted, but may employ </a:t>
                      </a:r>
                      <a:r>
                        <a:rPr lang="en-US" sz="1500" dirty="0" smtClean="0">
                          <a:solidFill>
                            <a:srgbClr val="686868"/>
                          </a:solidFill>
                        </a:rPr>
                        <a:t>encryption,</a:t>
                      </a:r>
                      <a:r>
                        <a:rPr lang="en-US" sz="1500" baseline="0" dirty="0" smtClean="0">
                          <a:solidFill>
                            <a:srgbClr val="686868"/>
                          </a:solidFill>
                        </a:rPr>
                        <a:t> </a:t>
                      </a:r>
                      <a:r>
                        <a:rPr lang="en-US" sz="1500" dirty="0" smtClean="0">
                          <a:solidFill>
                            <a:srgbClr val="686868"/>
                          </a:solidFill>
                        </a:rPr>
                        <a:t>Efficient </a:t>
                      </a:r>
                      <a:r>
                        <a:rPr lang="en-US" sz="1500" dirty="0">
                          <a:solidFill>
                            <a:srgbClr val="686868"/>
                          </a:solidFill>
                        </a:rPr>
                        <a:t>XML Interchange (EXI), etc.</a:t>
                      </a:r>
                    </a:p>
                  </a:txBody>
                  <a:tcPr marT="91440" marB="9144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B w="28575" cap="flat" cmpd="sng" algn="ctr">
                      <a:solidFill>
                        <a:srgbClr val="D9D9D9"/>
                      </a:solidFill>
                      <a:prstDash val="solid"/>
                      <a:round/>
                      <a:headEnd type="none" w="med" len="med"/>
                      <a:tailEnd type="none" w="med" len="med"/>
                    </a:lnB>
                  </a:tcPr>
                </a:tc>
              </a:tr>
            </a:tbl>
          </a:graphicData>
        </a:graphic>
      </p:graphicFrame>
      <p:grpSp>
        <p:nvGrpSpPr>
          <p:cNvPr id="3" name="Group 2"/>
          <p:cNvGrpSpPr/>
          <p:nvPr/>
        </p:nvGrpSpPr>
        <p:grpSpPr>
          <a:xfrm>
            <a:off x="4571924" y="1582436"/>
            <a:ext cx="593436" cy="593436"/>
            <a:chOff x="4571924" y="2358739"/>
            <a:chExt cx="593436" cy="593436"/>
          </a:xfrm>
        </p:grpSpPr>
        <p:sp>
          <p:nvSpPr>
            <p:cNvPr id="23" name="Oval 22"/>
            <p:cNvSpPr/>
            <p:nvPr/>
          </p:nvSpPr>
          <p:spPr>
            <a:xfrm>
              <a:off x="457192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4" name="Picture 23"/>
            <p:cNvPicPr>
              <a:picLocks noChangeAspect="1"/>
            </p:cNvPicPr>
            <p:nvPr/>
          </p:nvPicPr>
          <p:blipFill>
            <a:blip r:embed="rId3"/>
            <a:stretch>
              <a:fillRect/>
            </a:stretch>
          </p:blipFill>
          <p:spPr>
            <a:xfrm>
              <a:off x="4665167" y="2456527"/>
              <a:ext cx="391738" cy="391738"/>
            </a:xfrm>
            <a:prstGeom prst="rect">
              <a:avLst/>
            </a:prstGeom>
          </p:spPr>
        </p:pic>
      </p:grpSp>
      <p:grpSp>
        <p:nvGrpSpPr>
          <p:cNvPr id="33" name="Group 32"/>
          <p:cNvGrpSpPr/>
          <p:nvPr/>
        </p:nvGrpSpPr>
        <p:grpSpPr>
          <a:xfrm>
            <a:off x="7407343" y="730894"/>
            <a:ext cx="1235427" cy="143483"/>
            <a:chOff x="3462929" y="4029126"/>
            <a:chExt cx="1696889" cy="197077"/>
          </a:xfrm>
        </p:grpSpPr>
        <p:cxnSp>
          <p:nvCxnSpPr>
            <p:cNvPr id="34" name="Straight Connector 33"/>
            <p:cNvCxnSpPr>
              <a:endCxn id="3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953815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5754" y="131380"/>
            <a:ext cx="6646041" cy="472966"/>
          </a:xfrm>
        </p:spPr>
        <p:txBody>
          <a:bodyPr>
            <a:normAutofit/>
          </a:bodyPr>
          <a:lstStyle/>
          <a:p>
            <a:r>
              <a:rPr lang="en-US" dirty="0" smtClean="0"/>
              <a:t>Example: Implementing NIEM</a:t>
            </a:r>
            <a:endParaRPr lang="en-US" dirty="0"/>
          </a:p>
        </p:txBody>
      </p:sp>
      <p:sp>
        <p:nvSpPr>
          <p:cNvPr id="6" name="Content Placeholder 5"/>
          <p:cNvSpPr>
            <a:spLocks noGrp="1"/>
          </p:cNvSpPr>
          <p:nvPr>
            <p:ph idx="1"/>
          </p:nvPr>
        </p:nvSpPr>
        <p:spPr>
          <a:xfrm>
            <a:off x="449415" y="3260938"/>
            <a:ext cx="7651370" cy="2744076"/>
          </a:xfrm>
        </p:spPr>
        <p:txBody>
          <a:bodyPr>
            <a:normAutofit/>
          </a:bodyPr>
          <a:lstStyle/>
          <a:p>
            <a:pPr marL="342900" indent="-342900">
              <a:buClrTx/>
              <a:buFont typeface="Arial"/>
              <a:buChar char="•"/>
            </a:pPr>
            <a:r>
              <a:rPr lang="en-US" sz="1600" b="1" dirty="0" smtClean="0">
                <a:solidFill>
                  <a:schemeClr val="tx2"/>
                </a:solidFill>
              </a:rPr>
              <a:t>Message </a:t>
            </a:r>
            <a:r>
              <a:rPr lang="en-US" sz="1600" b="1" dirty="0">
                <a:solidFill>
                  <a:schemeClr val="tx2"/>
                </a:solidFill>
              </a:rPr>
              <a:t>Queue: </a:t>
            </a:r>
            <a:r>
              <a:rPr lang="en-US" sz="1600" dirty="0"/>
              <a:t>An organization can store NIEM conformant XML instances within a message queue during its response to a stakeholder’s information request service.</a:t>
            </a:r>
            <a:endParaRPr lang="en-US" sz="1600" dirty="0" smtClean="0"/>
          </a:p>
          <a:p>
            <a:pPr marL="342900" indent="-342900">
              <a:buClrTx/>
              <a:buFont typeface="Arial"/>
              <a:buChar char="•"/>
            </a:pPr>
            <a:r>
              <a:rPr lang="en-US" sz="1600" b="1" dirty="0">
                <a:solidFill>
                  <a:schemeClr val="tx2"/>
                </a:solidFill>
              </a:rPr>
              <a:t>Web </a:t>
            </a:r>
            <a:r>
              <a:rPr lang="en-US" sz="1600" b="1" dirty="0" smtClean="0">
                <a:solidFill>
                  <a:schemeClr val="tx2"/>
                </a:solidFill>
              </a:rPr>
              <a:t>Services: </a:t>
            </a:r>
            <a:r>
              <a:rPr lang="en-US" sz="1600" dirty="0" smtClean="0"/>
              <a:t>An </a:t>
            </a:r>
            <a:r>
              <a:rPr lang="en-US" sz="1600" dirty="0"/>
              <a:t>organization can embed a NIEM conformant schema into a new or existing Web Service and perform an electronic transfer with one or more exchange partners potentially through a Service Oriented </a:t>
            </a:r>
            <a:r>
              <a:rPr lang="en-US" sz="1600" dirty="0" smtClean="0"/>
              <a:t>Architecture (SOA) </a:t>
            </a:r>
            <a:r>
              <a:rPr lang="en-US" sz="1600" dirty="0"/>
              <a:t>based environment.</a:t>
            </a:r>
          </a:p>
          <a:p>
            <a:r>
              <a:rPr lang="en-US" sz="1600" dirty="0" smtClean="0">
                <a:solidFill>
                  <a:srgbClr val="666869"/>
                </a:solidFill>
              </a:rPr>
              <a:t> </a:t>
            </a:r>
            <a:endParaRPr lang="en-US" sz="1600" dirty="0">
              <a:solidFill>
                <a:srgbClr val="666869"/>
              </a:solidFill>
            </a:endParaRPr>
          </a:p>
        </p:txBody>
      </p:sp>
      <p:sp>
        <p:nvSpPr>
          <p:cNvPr id="7" name="TextBox 6"/>
          <p:cNvSpPr txBox="1"/>
          <p:nvPr/>
        </p:nvSpPr>
        <p:spPr>
          <a:xfrm>
            <a:off x="460957" y="1232772"/>
            <a:ext cx="6813299" cy="1692771"/>
          </a:xfrm>
          <a:prstGeom prst="rect">
            <a:avLst/>
          </a:prstGeom>
          <a:noFill/>
        </p:spPr>
        <p:txBody>
          <a:bodyPr wrap="square" rtlCol="0">
            <a:spAutoFit/>
          </a:bodyPr>
          <a:lstStyle/>
          <a:p>
            <a:r>
              <a:rPr lang="en-US" b="1" dirty="0">
                <a:solidFill>
                  <a:srgbClr val="1F497D"/>
                </a:solidFill>
              </a:rPr>
              <a:t>There are many ways to implement </a:t>
            </a:r>
            <a:r>
              <a:rPr lang="en-US" b="1" dirty="0" smtClean="0">
                <a:solidFill>
                  <a:srgbClr val="1F497D"/>
                </a:solidFill>
              </a:rPr>
              <a:t>NIEM.</a:t>
            </a:r>
          </a:p>
          <a:p>
            <a:endParaRPr lang="en-US" b="1" dirty="0" smtClean="0">
              <a:solidFill>
                <a:srgbClr val="1F497D"/>
              </a:solidFill>
            </a:endParaRPr>
          </a:p>
          <a:p>
            <a:r>
              <a:rPr lang="en-US" b="1" dirty="0">
                <a:solidFill>
                  <a:srgbClr val="1F497D"/>
                </a:solidFill>
              </a:rPr>
              <a:t>NIEM conformant exchanges are implemented based on business needs and vary as a result.</a:t>
            </a:r>
          </a:p>
          <a:p>
            <a:endParaRPr lang="en-US" sz="1600" dirty="0" smtClean="0">
              <a:solidFill>
                <a:srgbClr val="686868"/>
              </a:solidFill>
            </a:endParaRPr>
          </a:p>
          <a:p>
            <a:r>
              <a:rPr lang="en-US" sz="1600" dirty="0" smtClean="0">
                <a:solidFill>
                  <a:srgbClr val="686868"/>
                </a:solidFill>
              </a:rPr>
              <a:t>Two </a:t>
            </a:r>
            <a:r>
              <a:rPr lang="en-US" sz="1600" dirty="0">
                <a:solidFill>
                  <a:srgbClr val="686868"/>
                </a:solidFill>
              </a:rPr>
              <a:t>common examples include:</a:t>
            </a:r>
          </a:p>
        </p:txBody>
      </p:sp>
      <p:grpSp>
        <p:nvGrpSpPr>
          <p:cNvPr id="33" name="Group 32"/>
          <p:cNvGrpSpPr/>
          <p:nvPr/>
        </p:nvGrpSpPr>
        <p:grpSpPr>
          <a:xfrm>
            <a:off x="7407343" y="730894"/>
            <a:ext cx="1235427" cy="143483"/>
            <a:chOff x="3462929" y="4029126"/>
            <a:chExt cx="1696889" cy="197077"/>
          </a:xfrm>
        </p:grpSpPr>
        <p:cxnSp>
          <p:nvCxnSpPr>
            <p:cNvPr id="34" name="Straight Connector 33"/>
            <p:cNvCxnSpPr>
              <a:endCxn id="3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6" name="Oval 35"/>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7" name="Oval 36"/>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8" name="Oval 3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9" name="Oval 3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26</a:t>
            </a:fld>
            <a:endParaRPr lang="en-US" dirty="0"/>
          </a:p>
        </p:txBody>
      </p:sp>
    </p:spTree>
    <p:extLst>
      <p:ext uri="{BB962C8B-B14F-4D97-AF65-F5344CB8AC3E}">
        <p14:creationId xmlns:p14="http://schemas.microsoft.com/office/powerpoint/2010/main" val="13702071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5754" y="131380"/>
            <a:ext cx="6646041" cy="472966"/>
          </a:xfrm>
        </p:spPr>
        <p:txBody>
          <a:bodyPr>
            <a:normAutofit/>
          </a:bodyPr>
          <a:lstStyle/>
          <a:p>
            <a:r>
              <a:rPr lang="en-US" dirty="0" smtClean="0"/>
              <a:t>Example: SOA Implementation</a:t>
            </a:r>
            <a:endParaRPr lang="en-US" dirty="0"/>
          </a:p>
        </p:txBody>
      </p:sp>
      <p:sp>
        <p:nvSpPr>
          <p:cNvPr id="4" name="Slide Number Placeholder 3"/>
          <p:cNvSpPr>
            <a:spLocks noGrp="1"/>
          </p:cNvSpPr>
          <p:nvPr>
            <p:ph type="sldNum" sz="quarter" idx="4"/>
          </p:nvPr>
        </p:nvSpPr>
        <p:spPr/>
        <p:txBody>
          <a:bodyPr/>
          <a:lstStyle/>
          <a:p>
            <a:fld id="{DE814A3B-586F-6741-A578-6A3C03C31D10}" type="slidenum">
              <a:rPr lang="en-US" smtClean="0"/>
              <a:pPr/>
              <a:t>27</a:t>
            </a:fld>
            <a:endParaRPr lang="en-US" dirty="0"/>
          </a:p>
        </p:txBody>
      </p:sp>
      <p:sp>
        <p:nvSpPr>
          <p:cNvPr id="6" name="Content Placeholder 5"/>
          <p:cNvSpPr>
            <a:spLocks noGrp="1"/>
          </p:cNvSpPr>
          <p:nvPr>
            <p:ph idx="1"/>
          </p:nvPr>
        </p:nvSpPr>
        <p:spPr/>
        <p:txBody>
          <a:bodyPr/>
          <a:lstStyle/>
          <a:p>
            <a:r>
              <a:rPr lang="en-US" b="1" dirty="0">
                <a:solidFill>
                  <a:srgbClr val="1F497D"/>
                </a:solidFill>
              </a:rPr>
              <a:t>Service Oriented Architecture (SOA) </a:t>
            </a:r>
            <a:r>
              <a:rPr lang="en-US" dirty="0"/>
              <a:t>is an architectural style whose goal is to achieve loose coupling among interacting software agents. </a:t>
            </a:r>
          </a:p>
        </p:txBody>
      </p:sp>
      <p:pic>
        <p:nvPicPr>
          <p:cNvPr id="2" name="Picture 1" descr="SOA_graphi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98" y="2051659"/>
            <a:ext cx="4101647" cy="3750533"/>
          </a:xfrm>
          <a:prstGeom prst="rect">
            <a:avLst/>
          </a:prstGeom>
          <a:effectLst>
            <a:reflection stA="28000" endPos="7000" dist="12700" dir="5400000" sy="-100000" algn="bl" rotWithShape="0"/>
          </a:effectLst>
        </p:spPr>
      </p:pic>
      <p:sp>
        <p:nvSpPr>
          <p:cNvPr id="3" name="TextBox 2"/>
          <p:cNvSpPr txBox="1"/>
          <p:nvPr/>
        </p:nvSpPr>
        <p:spPr>
          <a:xfrm>
            <a:off x="4846783" y="2523514"/>
            <a:ext cx="3816927" cy="3323987"/>
          </a:xfrm>
          <a:prstGeom prst="rect">
            <a:avLst/>
          </a:prstGeom>
          <a:noFill/>
        </p:spPr>
        <p:txBody>
          <a:bodyPr wrap="square" rtlCol="0">
            <a:spAutoFit/>
          </a:bodyPr>
          <a:lstStyle/>
          <a:p>
            <a:pPr>
              <a:spcAft>
                <a:spcPts val="1200"/>
              </a:spcAft>
            </a:pPr>
            <a:r>
              <a:rPr lang="en-US" sz="1600" b="1" dirty="0">
                <a:solidFill>
                  <a:srgbClr val="1F497D"/>
                </a:solidFill>
              </a:rPr>
              <a:t>Standards-Based:</a:t>
            </a:r>
          </a:p>
          <a:p>
            <a:pPr marL="285750" indent="-285750">
              <a:spcAft>
                <a:spcPts val="2400"/>
              </a:spcAft>
              <a:buFont typeface="Arial"/>
              <a:buChar char="•"/>
            </a:pPr>
            <a:r>
              <a:rPr lang="en-US" sz="1600" b="1" dirty="0">
                <a:solidFill>
                  <a:srgbClr val="686868"/>
                </a:solidFill>
              </a:rPr>
              <a:t>NIEM provides </a:t>
            </a:r>
            <a:r>
              <a:rPr lang="en-US" sz="1600" dirty="0">
                <a:solidFill>
                  <a:srgbClr val="686868"/>
                </a:solidFill>
              </a:rPr>
              <a:t>the standard for data layer interoperability among services in SOA</a:t>
            </a:r>
          </a:p>
          <a:p>
            <a:pPr marL="285750" indent="-285750">
              <a:spcAft>
                <a:spcPts val="2400"/>
              </a:spcAft>
              <a:buFont typeface="Arial"/>
              <a:buChar char="•"/>
            </a:pPr>
            <a:r>
              <a:rPr lang="en-US" sz="1600" b="1" dirty="0">
                <a:solidFill>
                  <a:srgbClr val="686868"/>
                </a:solidFill>
              </a:rPr>
              <a:t>NIEM can be used </a:t>
            </a:r>
            <a:r>
              <a:rPr lang="en-US" sz="1600" dirty="0">
                <a:solidFill>
                  <a:srgbClr val="686868"/>
                </a:solidFill>
              </a:rPr>
              <a:t>to standardize and structure the messages passed between services in SOA</a:t>
            </a:r>
          </a:p>
          <a:p>
            <a:pPr marL="285750" indent="-285750">
              <a:spcAft>
                <a:spcPts val="1200"/>
              </a:spcAft>
              <a:buFont typeface="Arial"/>
              <a:buChar char="•"/>
            </a:pPr>
            <a:r>
              <a:rPr lang="en-US" sz="1600" b="1" dirty="0">
                <a:solidFill>
                  <a:srgbClr val="686868"/>
                </a:solidFill>
              </a:rPr>
              <a:t>NIEM can decrease </a:t>
            </a:r>
            <a:r>
              <a:rPr lang="en-US" sz="1600" dirty="0">
                <a:solidFill>
                  <a:srgbClr val="686868"/>
                </a:solidFill>
              </a:rPr>
              <a:t>development time of new services in SOA through reuse of similar IEPDs</a:t>
            </a:r>
          </a:p>
        </p:txBody>
      </p:sp>
      <p:cxnSp>
        <p:nvCxnSpPr>
          <p:cNvPr id="69" name="Straight Connector 68"/>
          <p:cNvCxnSpPr/>
          <p:nvPr/>
        </p:nvCxnSpPr>
        <p:spPr>
          <a:xfrm>
            <a:off x="4992560" y="3840912"/>
            <a:ext cx="367115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992560" y="4905979"/>
            <a:ext cx="367115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7407343" y="730894"/>
            <a:ext cx="1235427" cy="143483"/>
            <a:chOff x="3462929" y="4029126"/>
            <a:chExt cx="1696889" cy="197077"/>
          </a:xfrm>
        </p:grpSpPr>
        <p:cxnSp>
          <p:nvCxnSpPr>
            <p:cNvPr id="16" name="Straight Connector 15"/>
            <p:cNvCxnSpPr>
              <a:endCxn id="21"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030258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a:xfrm>
            <a:off x="255754" y="131380"/>
            <a:ext cx="6646041" cy="472966"/>
          </a:xfrm>
        </p:spPr>
        <p:txBody>
          <a:bodyPr>
            <a:normAutofit fontScale="90000"/>
          </a:bodyPr>
          <a:lstStyle/>
          <a:p>
            <a:r>
              <a:rPr lang="en-US" dirty="0" smtClean="0"/>
              <a:t>Considerations for Implementation</a:t>
            </a:r>
            <a:endParaRPr lang="en-US" dirty="0"/>
          </a:p>
        </p:txBody>
      </p:sp>
      <p:sp>
        <p:nvSpPr>
          <p:cNvPr id="4" name="Slide Number Placeholder 3"/>
          <p:cNvSpPr>
            <a:spLocks noGrp="1"/>
          </p:cNvSpPr>
          <p:nvPr>
            <p:ph type="sldNum" sz="quarter" idx="4"/>
          </p:nvPr>
        </p:nvSpPr>
        <p:spPr/>
        <p:txBody>
          <a:bodyPr/>
          <a:lstStyle/>
          <a:p>
            <a:fld id="{DE814A3B-586F-6741-A578-6A3C03C31D10}" type="slidenum">
              <a:rPr lang="en-US" smtClean="0"/>
              <a:pPr/>
              <a:t>28</a:t>
            </a:fld>
            <a:endParaRPr lang="en-US" dirty="0"/>
          </a:p>
        </p:txBody>
      </p:sp>
      <p:sp>
        <p:nvSpPr>
          <p:cNvPr id="23" name="Content Placeholder 22"/>
          <p:cNvSpPr>
            <a:spLocks noGrp="1"/>
          </p:cNvSpPr>
          <p:nvPr>
            <p:ph idx="1"/>
          </p:nvPr>
        </p:nvSpPr>
        <p:spPr>
          <a:xfrm>
            <a:off x="2013858" y="1050914"/>
            <a:ext cx="6237794" cy="4943530"/>
          </a:xfrm>
        </p:spPr>
        <p:txBody>
          <a:bodyPr>
            <a:noAutofit/>
          </a:bodyPr>
          <a:lstStyle/>
          <a:p>
            <a:r>
              <a:rPr lang="en-US" sz="1800" dirty="0"/>
              <a:t>Systems on either side of the exchange can use different implementation architectures (i.e. different programming languages, operating systems)</a:t>
            </a:r>
          </a:p>
          <a:p>
            <a:endParaRPr lang="en-US" sz="1800" dirty="0"/>
          </a:p>
          <a:p>
            <a:r>
              <a:rPr lang="en-US" sz="1800" dirty="0"/>
              <a:t>All participants in an </a:t>
            </a:r>
            <a:r>
              <a:rPr lang="en-US" sz="1800" dirty="0" smtClean="0"/>
              <a:t>information exchange </a:t>
            </a:r>
            <a:r>
              <a:rPr lang="en-US" sz="1800" dirty="0"/>
              <a:t>must agree on the definition and structure for the data in the </a:t>
            </a:r>
            <a:r>
              <a:rPr lang="en-US" sz="1800" dirty="0" smtClean="0"/>
              <a:t>exchange—NIEM  </a:t>
            </a:r>
            <a:r>
              <a:rPr lang="en-US" sz="1800" dirty="0"/>
              <a:t>provides this standardization</a:t>
            </a:r>
          </a:p>
          <a:p>
            <a:endParaRPr lang="en-US" sz="1800" dirty="0"/>
          </a:p>
          <a:p>
            <a:r>
              <a:rPr lang="en-US" sz="1800" dirty="0"/>
              <a:t>IEPD </a:t>
            </a:r>
            <a:r>
              <a:rPr lang="en-US" sz="1800" dirty="0" smtClean="0"/>
              <a:t>Lifecycle </a:t>
            </a:r>
            <a:r>
              <a:rPr lang="en-US" sz="1800" dirty="0"/>
              <a:t>should be used to guide development of NIEM conformant </a:t>
            </a:r>
            <a:r>
              <a:rPr lang="en-US" sz="1800" dirty="0" smtClean="0"/>
              <a:t>information exchanges </a:t>
            </a:r>
            <a:r>
              <a:rPr lang="en-US" sz="1800" dirty="0"/>
              <a:t>to make sure all of the necessary artifacts are created</a:t>
            </a:r>
          </a:p>
          <a:p>
            <a:endParaRPr lang="en-US" sz="1800" dirty="0"/>
          </a:p>
          <a:p>
            <a:r>
              <a:rPr lang="en-US" sz="1800" dirty="0"/>
              <a:t>Elements already defined within NIEM should be used whenever possible; exchange elements outside of or created to fill requirements not covered in NIEM should </a:t>
            </a:r>
            <a:br>
              <a:rPr lang="en-US" sz="1800" dirty="0"/>
            </a:br>
            <a:r>
              <a:rPr lang="en-US" sz="1800" dirty="0"/>
              <a:t>also be reused whenever possible</a:t>
            </a:r>
          </a:p>
        </p:txBody>
      </p:sp>
      <p:grpSp>
        <p:nvGrpSpPr>
          <p:cNvPr id="2" name="Group 1"/>
          <p:cNvGrpSpPr/>
          <p:nvPr/>
        </p:nvGrpSpPr>
        <p:grpSpPr>
          <a:xfrm>
            <a:off x="315024" y="2117557"/>
            <a:ext cx="8130876" cy="2511525"/>
            <a:chOff x="778481" y="2117557"/>
            <a:chExt cx="7608149" cy="2511525"/>
          </a:xfrm>
        </p:grpSpPr>
        <p:cxnSp>
          <p:nvCxnSpPr>
            <p:cNvPr id="24" name="Straight Connector 23"/>
            <p:cNvCxnSpPr/>
            <p:nvPr/>
          </p:nvCxnSpPr>
          <p:spPr>
            <a:xfrm>
              <a:off x="778481" y="4629082"/>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8481" y="336292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778481" y="2117557"/>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28" name="Oval 27"/>
          <p:cNvSpPr/>
          <p:nvPr/>
        </p:nvSpPr>
        <p:spPr>
          <a:xfrm>
            <a:off x="831544" y="1060994"/>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2"/>
          <a:stretch>
            <a:fillRect/>
          </a:stretch>
        </p:blipFill>
        <p:spPr>
          <a:xfrm>
            <a:off x="953263" y="1174731"/>
            <a:ext cx="405512" cy="370440"/>
          </a:xfrm>
          <a:prstGeom prst="rect">
            <a:avLst/>
          </a:prstGeom>
        </p:spPr>
      </p:pic>
      <p:sp>
        <p:nvSpPr>
          <p:cNvPr id="34" name="Rectangle 33"/>
          <p:cNvSpPr/>
          <p:nvPr/>
        </p:nvSpPr>
        <p:spPr>
          <a:xfrm>
            <a:off x="355535" y="1755354"/>
            <a:ext cx="1600969" cy="307777"/>
          </a:xfrm>
          <a:prstGeom prst="rect">
            <a:avLst/>
          </a:prstGeom>
        </p:spPr>
        <p:txBody>
          <a:bodyPr wrap="none">
            <a:spAutoFit/>
          </a:bodyPr>
          <a:lstStyle/>
          <a:p>
            <a:pPr lvl="0" algn="ctr"/>
            <a:r>
              <a:rPr lang="en-US" sz="1400" b="1" dirty="0">
                <a:solidFill>
                  <a:srgbClr val="57AAAE"/>
                </a:solidFill>
              </a:rPr>
              <a:t>ARCHITECTURE</a:t>
            </a:r>
          </a:p>
        </p:txBody>
      </p:sp>
      <p:sp>
        <p:nvSpPr>
          <p:cNvPr id="38" name="Oval 37"/>
          <p:cNvSpPr/>
          <p:nvPr/>
        </p:nvSpPr>
        <p:spPr>
          <a:xfrm>
            <a:off x="831544" y="2202836"/>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355535" y="2897196"/>
            <a:ext cx="1492716" cy="307777"/>
          </a:xfrm>
          <a:prstGeom prst="rect">
            <a:avLst/>
          </a:prstGeom>
        </p:spPr>
        <p:txBody>
          <a:bodyPr wrap="none">
            <a:spAutoFit/>
          </a:bodyPr>
          <a:lstStyle/>
          <a:p>
            <a:pPr lvl="0" algn="ctr"/>
            <a:r>
              <a:rPr lang="en-US" sz="1400" b="1" dirty="0">
                <a:solidFill>
                  <a:srgbClr val="57AAAE"/>
                </a:solidFill>
              </a:rPr>
              <a:t>CONSISTENCY</a:t>
            </a:r>
          </a:p>
        </p:txBody>
      </p:sp>
      <p:sp>
        <p:nvSpPr>
          <p:cNvPr id="41" name="Oval 40"/>
          <p:cNvSpPr/>
          <p:nvPr/>
        </p:nvSpPr>
        <p:spPr>
          <a:xfrm>
            <a:off x="831544" y="3494006"/>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ectangle 42"/>
          <p:cNvSpPr/>
          <p:nvPr/>
        </p:nvSpPr>
        <p:spPr>
          <a:xfrm>
            <a:off x="380390" y="4188366"/>
            <a:ext cx="1551264" cy="307777"/>
          </a:xfrm>
          <a:prstGeom prst="rect">
            <a:avLst/>
          </a:prstGeom>
        </p:spPr>
        <p:txBody>
          <a:bodyPr wrap="none">
            <a:spAutoFit/>
          </a:bodyPr>
          <a:lstStyle/>
          <a:p>
            <a:pPr lvl="0" algn="ctr"/>
            <a:r>
              <a:rPr lang="en-US" sz="1400" b="1" dirty="0">
                <a:solidFill>
                  <a:srgbClr val="57AAAE"/>
                </a:solidFill>
              </a:rPr>
              <a:t>DEVELOPMENT</a:t>
            </a:r>
          </a:p>
        </p:txBody>
      </p:sp>
      <p:sp>
        <p:nvSpPr>
          <p:cNvPr id="44" name="Oval 43"/>
          <p:cNvSpPr/>
          <p:nvPr/>
        </p:nvSpPr>
        <p:spPr>
          <a:xfrm>
            <a:off x="831544" y="4855934"/>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754409" y="5550294"/>
            <a:ext cx="803225" cy="307777"/>
          </a:xfrm>
          <a:prstGeom prst="rect">
            <a:avLst/>
          </a:prstGeom>
        </p:spPr>
        <p:txBody>
          <a:bodyPr wrap="none">
            <a:spAutoFit/>
          </a:bodyPr>
          <a:lstStyle/>
          <a:p>
            <a:pPr lvl="0" algn="ctr"/>
            <a:r>
              <a:rPr lang="en-US" sz="1400" b="1" dirty="0">
                <a:solidFill>
                  <a:srgbClr val="57AAAE"/>
                </a:solidFill>
              </a:rPr>
              <a:t>REUSE</a:t>
            </a:r>
          </a:p>
        </p:txBody>
      </p:sp>
      <p:pic>
        <p:nvPicPr>
          <p:cNvPr id="47" name="Picture 46"/>
          <p:cNvPicPr>
            <a:picLocks noChangeAspect="1"/>
          </p:cNvPicPr>
          <p:nvPr/>
        </p:nvPicPr>
        <p:blipFill>
          <a:blip r:embed="rId3"/>
          <a:stretch>
            <a:fillRect/>
          </a:stretch>
        </p:blipFill>
        <p:spPr>
          <a:xfrm>
            <a:off x="989341" y="2286988"/>
            <a:ext cx="329761" cy="443909"/>
          </a:xfrm>
          <a:prstGeom prst="rect">
            <a:avLst/>
          </a:prstGeom>
        </p:spPr>
      </p:pic>
      <p:pic>
        <p:nvPicPr>
          <p:cNvPr id="48" name="Picture 47"/>
          <p:cNvPicPr>
            <a:picLocks noChangeAspect="1"/>
          </p:cNvPicPr>
          <p:nvPr/>
        </p:nvPicPr>
        <p:blipFill>
          <a:blip r:embed="rId4"/>
          <a:stretch>
            <a:fillRect/>
          </a:stretch>
        </p:blipFill>
        <p:spPr>
          <a:xfrm>
            <a:off x="927481" y="3641661"/>
            <a:ext cx="425532" cy="376052"/>
          </a:xfrm>
          <a:prstGeom prst="rect">
            <a:avLst/>
          </a:prstGeom>
        </p:spPr>
      </p:pic>
      <p:pic>
        <p:nvPicPr>
          <p:cNvPr id="49" name="Picture 48"/>
          <p:cNvPicPr>
            <a:picLocks noChangeAspect="1"/>
          </p:cNvPicPr>
          <p:nvPr/>
        </p:nvPicPr>
        <p:blipFill>
          <a:blip r:embed="rId5"/>
          <a:stretch>
            <a:fillRect/>
          </a:stretch>
        </p:blipFill>
        <p:spPr>
          <a:xfrm>
            <a:off x="934952" y="4969435"/>
            <a:ext cx="432615" cy="432615"/>
          </a:xfrm>
          <a:prstGeom prst="rect">
            <a:avLst/>
          </a:prstGeom>
        </p:spPr>
      </p:pic>
      <p:grpSp>
        <p:nvGrpSpPr>
          <p:cNvPr id="27" name="Group 26"/>
          <p:cNvGrpSpPr/>
          <p:nvPr/>
        </p:nvGrpSpPr>
        <p:grpSpPr>
          <a:xfrm>
            <a:off x="7407343" y="730894"/>
            <a:ext cx="1235427" cy="143483"/>
            <a:chOff x="3462929" y="4029126"/>
            <a:chExt cx="1696889" cy="197077"/>
          </a:xfrm>
        </p:grpSpPr>
        <p:cxnSp>
          <p:nvCxnSpPr>
            <p:cNvPr id="29" name="Straight Connector 28"/>
            <p:cNvCxnSpPr>
              <a:endCxn id="3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209521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55754" y="131380"/>
            <a:ext cx="6646041" cy="472966"/>
          </a:xfrm>
        </p:spPr>
        <p:txBody>
          <a:bodyPr>
            <a:normAutofit/>
          </a:bodyPr>
          <a:lstStyle/>
          <a:p>
            <a:r>
              <a:rPr lang="en-US" dirty="0"/>
              <a:t>Security and Privacy</a:t>
            </a:r>
          </a:p>
        </p:txBody>
      </p:sp>
      <p:sp>
        <p:nvSpPr>
          <p:cNvPr id="4" name="Slide Number Placeholder 3"/>
          <p:cNvSpPr>
            <a:spLocks noGrp="1"/>
          </p:cNvSpPr>
          <p:nvPr>
            <p:ph type="sldNum" sz="quarter" idx="4"/>
          </p:nvPr>
        </p:nvSpPr>
        <p:spPr/>
        <p:txBody>
          <a:bodyPr/>
          <a:lstStyle/>
          <a:p>
            <a:fld id="{DE814A3B-586F-6741-A578-6A3C03C31D10}" type="slidenum">
              <a:rPr lang="en-US" smtClean="0"/>
              <a:pPr/>
              <a:t>29</a:t>
            </a:fld>
            <a:endParaRPr lang="en-US" dirty="0"/>
          </a:p>
        </p:txBody>
      </p:sp>
      <p:sp>
        <p:nvSpPr>
          <p:cNvPr id="13" name="Content Placeholder 12"/>
          <p:cNvSpPr>
            <a:spLocks noGrp="1"/>
          </p:cNvSpPr>
          <p:nvPr>
            <p:ph idx="1"/>
          </p:nvPr>
        </p:nvSpPr>
        <p:spPr>
          <a:xfrm>
            <a:off x="255754" y="1050878"/>
            <a:ext cx="8339606" cy="3762206"/>
          </a:xfrm>
        </p:spPr>
        <p:txBody>
          <a:bodyPr>
            <a:noAutofit/>
          </a:bodyPr>
          <a:lstStyle/>
          <a:p>
            <a:r>
              <a:rPr lang="en-US" sz="1600" b="1" dirty="0">
                <a:solidFill>
                  <a:schemeClr val="tx2"/>
                </a:solidFill>
              </a:rPr>
              <a:t>Security and privacy should always be key considerations when implementing an exchange</a:t>
            </a:r>
            <a:r>
              <a:rPr lang="en-US" sz="1600" b="1" dirty="0" smtClean="0">
                <a:solidFill>
                  <a:schemeClr val="tx2"/>
                </a:solidFill>
              </a:rPr>
              <a:t>.</a:t>
            </a:r>
          </a:p>
          <a:p>
            <a:endParaRPr lang="en-US" sz="1600" dirty="0"/>
          </a:p>
          <a:p>
            <a:pPr lvl="0">
              <a:buClrTx/>
            </a:pPr>
            <a:r>
              <a:rPr lang="en-US" sz="1600" dirty="0"/>
              <a:t>NIEM allows you to tag data with security and privacy, however, other technologies are required upon exchange implementation to enforce security and privacy rules.</a:t>
            </a:r>
          </a:p>
          <a:p>
            <a:pPr lvl="0">
              <a:buClrTx/>
            </a:pPr>
            <a:r>
              <a:rPr lang="en-US" sz="1600" dirty="0"/>
              <a:t>NIEM allows the use of metadata to describe specific requirements in regard to information security and the handling of sensitive privacy-protected information.</a:t>
            </a:r>
          </a:p>
          <a:p>
            <a:pPr marL="742950" lvl="1" indent="-285750">
              <a:buClrTx/>
              <a:buFont typeface="Arial" pitchFamily="34" charset="0"/>
              <a:buChar char="•"/>
            </a:pPr>
            <a:r>
              <a:rPr lang="en-US" sz="1600" dirty="0" smtClean="0"/>
              <a:t>Including </a:t>
            </a:r>
            <a:r>
              <a:rPr lang="en-US" sz="1600" dirty="0"/>
              <a:t>this metadata allows systems that implement NIEM to automatically enforce rules that govern the use, protection, dissemination, and access controls for data being shared.</a:t>
            </a:r>
          </a:p>
          <a:p>
            <a:pPr marL="742950" lvl="1" indent="-285750">
              <a:buClrTx/>
              <a:buFont typeface="Arial" pitchFamily="34" charset="0"/>
              <a:buChar char="•"/>
            </a:pPr>
            <a:r>
              <a:rPr lang="en-US" sz="1600" dirty="0"/>
              <a:t>This has been put to use in the Intelligence community, which established the Intelligence Community Information Security Marking (IC-ISM) as a standard for classified information. </a:t>
            </a:r>
          </a:p>
          <a:p>
            <a:pPr marL="742950" lvl="1" indent="-285750">
              <a:buClrTx/>
              <a:buFont typeface="Arial" pitchFamily="34" charset="0"/>
              <a:buChar char="•"/>
            </a:pPr>
            <a:r>
              <a:rPr lang="en-US" sz="1600" dirty="0"/>
              <a:t>NIEM 3.0 provides support for existing versions of IC-ISM metadata attributes</a:t>
            </a:r>
          </a:p>
        </p:txBody>
      </p:sp>
      <p:grpSp>
        <p:nvGrpSpPr>
          <p:cNvPr id="31" name="Group 30"/>
          <p:cNvGrpSpPr/>
          <p:nvPr/>
        </p:nvGrpSpPr>
        <p:grpSpPr>
          <a:xfrm>
            <a:off x="7407343" y="730894"/>
            <a:ext cx="1235427" cy="143483"/>
            <a:chOff x="3462929" y="4029126"/>
            <a:chExt cx="1696889" cy="197077"/>
          </a:xfrm>
        </p:grpSpPr>
        <p:cxnSp>
          <p:nvCxnSpPr>
            <p:cNvPr id="32" name="Straight Connector 31"/>
            <p:cNvCxnSpPr>
              <a:endCxn id="3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Rounded Rectangle 24"/>
          <p:cNvSpPr/>
          <p:nvPr/>
        </p:nvSpPr>
        <p:spPr bwMode="auto">
          <a:xfrm>
            <a:off x="1607748" y="5062622"/>
            <a:ext cx="5848736" cy="83141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1600" b="1" spc="-50" dirty="0">
                <a:solidFill>
                  <a:srgbClr val="304776"/>
                </a:solidFill>
                <a:cs typeface="Arial"/>
              </a:rPr>
              <a:t>NIEM does not dictate how agencies handle privacy issues.  Consult with your organization’s privacy standards.</a:t>
            </a:r>
          </a:p>
        </p:txBody>
      </p:sp>
    </p:spTree>
    <p:extLst>
      <p:ext uri="{BB962C8B-B14F-4D97-AF65-F5344CB8AC3E}">
        <p14:creationId xmlns:p14="http://schemas.microsoft.com/office/powerpoint/2010/main" val="6012171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2"/>
          <p:cNvSpPr>
            <a:spLocks noGrp="1"/>
          </p:cNvSpPr>
          <p:nvPr>
            <p:ph type="title"/>
          </p:nvPr>
        </p:nvSpPr>
        <p:spPr>
          <a:xfrm>
            <a:off x="255754" y="131380"/>
            <a:ext cx="6646041" cy="472966"/>
          </a:xfrm>
          <a:ln/>
        </p:spPr>
        <p:txBody>
          <a:bodyPr>
            <a:normAutofit/>
          </a:bodyPr>
          <a:lstStyle/>
          <a:p>
            <a:pPr eaLnBrk="1" hangingPunct="1"/>
            <a:r>
              <a:rPr lang="en-US" dirty="0" smtClean="0"/>
              <a:t>Learning Objectives</a:t>
            </a:r>
          </a:p>
        </p:txBody>
      </p:sp>
      <p:sp>
        <p:nvSpPr>
          <p:cNvPr id="8" name="Content Placeholder 2"/>
          <p:cNvSpPr>
            <a:spLocks noGrp="1"/>
          </p:cNvSpPr>
          <p:nvPr>
            <p:ph idx="1"/>
          </p:nvPr>
        </p:nvSpPr>
        <p:spPr>
          <a:xfrm>
            <a:off x="324069" y="945931"/>
            <a:ext cx="8362731" cy="1594270"/>
          </a:xfrm>
        </p:spPr>
        <p:txBody>
          <a:bodyPr>
            <a:normAutofit/>
          </a:bodyPr>
          <a:lstStyle/>
          <a:p>
            <a:r>
              <a:rPr lang="en-US" sz="3000" dirty="0">
                <a:solidFill>
                  <a:srgbClr val="686868"/>
                </a:solidFill>
              </a:rPr>
              <a:t>This course will provide you with a better understanding of NIEM’s technical architecture, exchange scope, and implementation.</a:t>
            </a:r>
          </a:p>
        </p:txBody>
      </p:sp>
      <p:cxnSp>
        <p:nvCxnSpPr>
          <p:cNvPr id="9" name="Straight Connector 8"/>
          <p:cNvCxnSpPr/>
          <p:nvPr/>
        </p:nvCxnSpPr>
        <p:spPr>
          <a:xfrm>
            <a:off x="389199" y="2768165"/>
            <a:ext cx="8362731"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1" name="Content Placeholder 2"/>
          <p:cNvSpPr txBox="1">
            <a:spLocks/>
          </p:cNvSpPr>
          <p:nvPr/>
        </p:nvSpPr>
        <p:spPr>
          <a:xfrm>
            <a:off x="324069" y="2975919"/>
            <a:ext cx="8672878" cy="29803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smtClean="0">
                <a:solidFill>
                  <a:srgbClr val="1F497D"/>
                </a:solidFill>
              </a:rPr>
              <a:t>By the end of this course, you will be able to:</a:t>
            </a:r>
          </a:p>
          <a:p>
            <a:pPr marL="342900" lvl="1" indent="-342900">
              <a:lnSpc>
                <a:spcPct val="106000"/>
              </a:lnSpc>
              <a:buClr>
                <a:schemeClr val="tx1"/>
              </a:buClr>
              <a:buFont typeface="Arial"/>
              <a:buChar char="•"/>
              <a:defRPr/>
            </a:pPr>
            <a:r>
              <a:rPr lang="en-US" dirty="0">
                <a:solidFill>
                  <a:srgbClr val="686868"/>
                </a:solidFill>
              </a:rPr>
              <a:t>Identify NIEM data components and how they work</a:t>
            </a:r>
          </a:p>
          <a:p>
            <a:pPr marL="342900" lvl="1" indent="-342900">
              <a:lnSpc>
                <a:spcPct val="106000"/>
              </a:lnSpc>
              <a:buClr>
                <a:schemeClr val="tx1"/>
              </a:buClr>
              <a:buFont typeface="Arial"/>
              <a:buChar char="•"/>
              <a:defRPr/>
            </a:pPr>
            <a:r>
              <a:rPr lang="en-US" dirty="0">
                <a:solidFill>
                  <a:srgbClr val="686868"/>
                </a:solidFill>
              </a:rPr>
              <a:t>Identify a NIEM Information Exchange Package Documentation </a:t>
            </a:r>
            <a:r>
              <a:rPr lang="en-US" dirty="0" smtClean="0">
                <a:solidFill>
                  <a:srgbClr val="686868"/>
                </a:solidFill>
              </a:rPr>
              <a:t>(also known as an IEPD</a:t>
            </a:r>
            <a:r>
              <a:rPr lang="en-US" dirty="0">
                <a:solidFill>
                  <a:srgbClr val="686868"/>
                </a:solidFill>
              </a:rPr>
              <a:t>) </a:t>
            </a:r>
          </a:p>
          <a:p>
            <a:pPr marL="342900" lvl="1" indent="-342900">
              <a:lnSpc>
                <a:spcPct val="106000"/>
              </a:lnSpc>
              <a:buClr>
                <a:schemeClr val="tx1"/>
              </a:buClr>
              <a:buFont typeface="Arial"/>
              <a:buChar char="•"/>
              <a:defRPr/>
            </a:pPr>
            <a:r>
              <a:rPr lang="en-US" dirty="0">
                <a:solidFill>
                  <a:srgbClr val="686868"/>
                </a:solidFill>
              </a:rPr>
              <a:t>Understand the scope of NIEM and its relation to implementation</a:t>
            </a:r>
          </a:p>
          <a:p>
            <a:pPr marL="342900" lvl="1" indent="-342900">
              <a:lnSpc>
                <a:spcPct val="106000"/>
              </a:lnSpc>
              <a:buClr>
                <a:schemeClr val="tx1"/>
              </a:buClr>
              <a:buFont typeface="Arial"/>
              <a:buChar char="•"/>
              <a:defRPr/>
            </a:pPr>
            <a:r>
              <a:rPr lang="en-US" dirty="0">
                <a:solidFill>
                  <a:srgbClr val="686868"/>
                </a:solidFill>
              </a:rPr>
              <a:t>Understand NIEM-UML in the context of modeling exchanges and defining domains</a:t>
            </a:r>
          </a:p>
        </p:txBody>
      </p:sp>
      <p:sp>
        <p:nvSpPr>
          <p:cNvPr id="2" name="Slide Number Placeholder 1"/>
          <p:cNvSpPr>
            <a:spLocks noGrp="1"/>
          </p:cNvSpPr>
          <p:nvPr>
            <p:ph type="sldNum" sz="quarter" idx="4"/>
          </p:nvPr>
        </p:nvSpPr>
        <p:spPr/>
        <p:txBody>
          <a:bodyPr/>
          <a:lstStyle/>
          <a:p>
            <a:fld id="{6E6030FC-FB78-5E4D-92EA-5D9433591EA9}" type="slidenum">
              <a:rPr lang="en-US" smtClean="0"/>
              <a:pPr/>
              <a:t>3</a:t>
            </a:fld>
            <a:endParaRPr lang="en-US" dirty="0"/>
          </a:p>
        </p:txBody>
      </p:sp>
    </p:spTree>
    <p:extLst>
      <p:ext uri="{BB962C8B-B14F-4D97-AF65-F5344CB8AC3E}">
        <p14:creationId xmlns:p14="http://schemas.microsoft.com/office/powerpoint/2010/main" val="16062576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30</a:t>
            </a:fld>
            <a:endParaRPr lang="en-US" dirty="0"/>
          </a:p>
        </p:txBody>
      </p:sp>
      <p:sp>
        <p:nvSpPr>
          <p:cNvPr id="10242" name="Title 2"/>
          <p:cNvSpPr>
            <a:spLocks noGrp="1"/>
          </p:cNvSpPr>
          <p:nvPr>
            <p:ph type="title"/>
          </p:nvPr>
        </p:nvSpPr>
        <p:spPr>
          <a:xfrm>
            <a:off x="2040759" y="131380"/>
            <a:ext cx="6646041" cy="472966"/>
          </a:xfrm>
          <a:ln/>
        </p:spPr>
        <p:txBody>
          <a:bodyPr>
            <a:normAutofit/>
          </a:bodyPr>
          <a:lstStyle/>
          <a:p>
            <a:pPr eaLnBrk="1" hangingPunct="1"/>
            <a:r>
              <a:rPr lang="en-US" dirty="0" smtClean="0"/>
              <a:t>Knowledge Check</a:t>
            </a:r>
          </a:p>
        </p:txBody>
      </p:sp>
      <p:sp>
        <p:nvSpPr>
          <p:cNvPr id="11" name="Content Placeholder 2"/>
          <p:cNvSpPr txBox="1">
            <a:spLocks/>
          </p:cNvSpPr>
          <p:nvPr/>
        </p:nvSpPr>
        <p:spPr>
          <a:xfrm>
            <a:off x="720235" y="1514856"/>
            <a:ext cx="7779051" cy="33063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600" b="1" dirty="0" smtClean="0">
                <a:solidFill>
                  <a:srgbClr val="1F497D"/>
                </a:solidFill>
              </a:rPr>
              <a:t>True of False?</a:t>
            </a:r>
          </a:p>
          <a:p>
            <a:pPr marL="0" lvl="1" indent="0">
              <a:lnSpc>
                <a:spcPct val="116000"/>
              </a:lnSpc>
              <a:buClr>
                <a:schemeClr val="tx1"/>
              </a:buClr>
              <a:buNone/>
              <a:defRPr/>
            </a:pPr>
            <a:endParaRPr lang="en-US" sz="2400" dirty="0" smtClean="0">
              <a:solidFill>
                <a:schemeClr val="tx1">
                  <a:lumMod val="75000"/>
                </a:schemeClr>
              </a:solidFill>
            </a:endParaRPr>
          </a:p>
          <a:p>
            <a:pPr marL="0" indent="0">
              <a:buNone/>
            </a:pPr>
            <a:r>
              <a:rPr lang="en-US" sz="2800" dirty="0">
                <a:solidFill>
                  <a:srgbClr val="4E4E4E"/>
                </a:solidFill>
              </a:rPr>
              <a:t>NIEM does not define implementation specifications or specify how an exchange </a:t>
            </a:r>
            <a:br>
              <a:rPr lang="en-US" sz="2800" dirty="0">
                <a:solidFill>
                  <a:srgbClr val="4E4E4E"/>
                </a:solidFill>
              </a:rPr>
            </a:br>
            <a:r>
              <a:rPr lang="en-US" sz="2800" dirty="0">
                <a:solidFill>
                  <a:srgbClr val="4E4E4E"/>
                </a:solidFill>
              </a:rPr>
              <a:t>is transmitted.</a:t>
            </a:r>
          </a:p>
        </p:txBody>
      </p:sp>
      <p:sp>
        <p:nvSpPr>
          <p:cNvPr id="12" name="Oval 11"/>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13" name="Picture 12"/>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8" name="Group 7"/>
          <p:cNvGrpSpPr/>
          <p:nvPr/>
        </p:nvGrpSpPr>
        <p:grpSpPr>
          <a:xfrm>
            <a:off x="7407343" y="730894"/>
            <a:ext cx="1235427" cy="143483"/>
            <a:chOff x="3462929" y="4029126"/>
            <a:chExt cx="1696889" cy="197077"/>
          </a:xfrm>
        </p:grpSpPr>
        <p:cxnSp>
          <p:nvCxnSpPr>
            <p:cNvPr id="9" name="Straight Connector 8"/>
            <p:cNvCxnSpPr>
              <a:endCxn id="1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334942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42962" y="2707730"/>
            <a:ext cx="5745656" cy="892061"/>
          </a:xfrm>
        </p:spPr>
        <p:txBody>
          <a:bodyPr/>
          <a:lstStyle/>
          <a:p>
            <a:r>
              <a:rPr lang="en-US" dirty="0" smtClean="0"/>
              <a:t>NIEM-UML</a:t>
            </a:r>
            <a:endParaRPr lang="en-US" dirty="0"/>
          </a:p>
        </p:txBody>
      </p:sp>
      <p:sp>
        <p:nvSpPr>
          <p:cNvPr id="3" name="Slide Number Placeholder 2"/>
          <p:cNvSpPr>
            <a:spLocks noGrp="1"/>
          </p:cNvSpPr>
          <p:nvPr>
            <p:ph type="sldNum" sz="quarter" idx="12"/>
          </p:nvPr>
        </p:nvSpPr>
        <p:spPr/>
        <p:txBody>
          <a:bodyPr/>
          <a:lstStyle/>
          <a:p>
            <a:fld id="{DE814A3B-586F-6741-A578-6A3C03C31D10}" type="slidenum">
              <a:rPr lang="en-US" smtClean="0"/>
              <a:pPr/>
              <a:t>31</a:t>
            </a:fld>
            <a:endParaRPr lang="en-US" dirty="0"/>
          </a:p>
        </p:txBody>
      </p:sp>
      <p:grpSp>
        <p:nvGrpSpPr>
          <p:cNvPr id="2" name="Group 1"/>
          <p:cNvGrpSpPr/>
          <p:nvPr/>
        </p:nvGrpSpPr>
        <p:grpSpPr>
          <a:xfrm>
            <a:off x="2803154" y="2715511"/>
            <a:ext cx="3625273" cy="837070"/>
            <a:chOff x="1866900" y="2692421"/>
            <a:chExt cx="5621718" cy="837070"/>
          </a:xfrm>
        </p:grpSpPr>
        <p:cxnSp>
          <p:nvCxnSpPr>
            <p:cNvPr id="5" name="Straight Connector 4"/>
            <p:cNvCxnSpPr/>
            <p:nvPr/>
          </p:nvCxnSpPr>
          <p:spPr>
            <a:xfrm>
              <a:off x="1866900" y="2692421"/>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866900" y="3529491"/>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7343000" y="295879"/>
            <a:ext cx="1736872" cy="773588"/>
            <a:chOff x="7343000" y="295879"/>
            <a:chExt cx="1736872" cy="773588"/>
          </a:xfrm>
        </p:grpSpPr>
        <p:grpSp>
          <p:nvGrpSpPr>
            <p:cNvPr id="17" name="Group 16"/>
            <p:cNvGrpSpPr/>
            <p:nvPr/>
          </p:nvGrpSpPr>
          <p:grpSpPr>
            <a:xfrm>
              <a:off x="7508041" y="616679"/>
              <a:ext cx="1381637" cy="160464"/>
              <a:chOff x="3462929" y="4029126"/>
              <a:chExt cx="1696889" cy="197077"/>
            </a:xfrm>
          </p:grpSpPr>
          <p:cxnSp>
            <p:nvCxnSpPr>
              <p:cNvPr id="20" name="Straight Connector 19"/>
              <p:cNvCxnSpPr>
                <a:endCxn id="2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8" name="TextBox 17"/>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19" name="TextBox 18"/>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60% complete</a:t>
              </a:r>
            </a:p>
          </p:txBody>
        </p:sp>
      </p:grpSp>
    </p:spTree>
    <p:extLst>
      <p:ext uri="{BB962C8B-B14F-4D97-AF65-F5344CB8AC3E}">
        <p14:creationId xmlns:p14="http://schemas.microsoft.com/office/powerpoint/2010/main" val="16171358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754" y="131380"/>
            <a:ext cx="6646041" cy="472966"/>
          </a:xfrm>
        </p:spPr>
        <p:txBody>
          <a:bodyPr>
            <a:normAutofit/>
          </a:bodyPr>
          <a:lstStyle/>
          <a:p>
            <a:pPr algn="l"/>
            <a:r>
              <a:rPr lang="en-US" dirty="0" smtClean="0"/>
              <a:t>What is the NIEM-UML Profile?</a:t>
            </a:r>
            <a:endParaRPr lang="en-US" dirty="0"/>
          </a:p>
        </p:txBody>
      </p:sp>
      <p:sp>
        <p:nvSpPr>
          <p:cNvPr id="3" name="Slide Number Placeholder 2"/>
          <p:cNvSpPr>
            <a:spLocks noGrp="1"/>
          </p:cNvSpPr>
          <p:nvPr>
            <p:ph type="sldNum" sz="quarter" idx="4"/>
          </p:nvPr>
        </p:nvSpPr>
        <p:spPr/>
        <p:txBody>
          <a:bodyPr/>
          <a:lstStyle/>
          <a:p>
            <a:fld id="{DE814A3B-586F-6741-A578-6A3C03C31D10}" type="slidenum">
              <a:rPr lang="en-US" smtClean="0"/>
              <a:pPr/>
              <a:t>32</a:t>
            </a:fld>
            <a:endParaRPr lang="en-US" dirty="0"/>
          </a:p>
        </p:txBody>
      </p:sp>
      <p:sp>
        <p:nvSpPr>
          <p:cNvPr id="6" name="Content Placeholder 5"/>
          <p:cNvSpPr>
            <a:spLocks noGrp="1"/>
          </p:cNvSpPr>
          <p:nvPr>
            <p:ph idx="1"/>
          </p:nvPr>
        </p:nvSpPr>
        <p:spPr>
          <a:xfrm>
            <a:off x="680012" y="2722884"/>
            <a:ext cx="7650844" cy="2777642"/>
          </a:xfrm>
        </p:spPr>
        <p:txBody>
          <a:bodyPr>
            <a:normAutofit lnSpcReduction="10000"/>
          </a:bodyPr>
          <a:lstStyle/>
          <a:p>
            <a:pPr marL="285750" lvl="0" indent="-285750">
              <a:buClrTx/>
              <a:buFont typeface="Arial" pitchFamily="34" charset="0"/>
              <a:buChar char="•"/>
            </a:pPr>
            <a:r>
              <a:rPr lang="en-US" sz="1600" dirty="0">
                <a:solidFill>
                  <a:schemeClr val="tx1"/>
                </a:solidFill>
              </a:rPr>
              <a:t>NIEM-UML generates 100% NIEM conformant information exchanges. This means that architects and developers who build NIEM exchanges don’t need to worry as much about the technology details, as outlined in the NIEM Naming and Design Rules (NDR), and the Model Package Description (MPD) Specification.</a:t>
            </a:r>
          </a:p>
          <a:p>
            <a:pPr marL="285750" lvl="0" indent="-285750">
              <a:buClrTx/>
              <a:buFont typeface="Arial" pitchFamily="34" charset="0"/>
              <a:buChar char="•"/>
            </a:pPr>
            <a:r>
              <a:rPr lang="en-US" sz="1600" dirty="0">
                <a:solidFill>
                  <a:schemeClr val="tx1"/>
                </a:solidFill>
              </a:rPr>
              <a:t>If you already use and understand UML, the typical learning curve that comes with NIEM development is greatly reduced.</a:t>
            </a:r>
          </a:p>
          <a:p>
            <a:pPr marL="285750" lvl="0" indent="-285750">
              <a:buClrTx/>
              <a:buFont typeface="Arial" pitchFamily="34" charset="0"/>
              <a:buChar char="•"/>
            </a:pPr>
            <a:r>
              <a:rPr lang="en-US" sz="1600" dirty="0">
                <a:solidFill>
                  <a:schemeClr val="tx1"/>
                </a:solidFill>
              </a:rPr>
              <a:t>UML provides a visual representation of an exchange that would be understandable to both technical and non-technical resources such as business stakeholders.</a:t>
            </a:r>
          </a:p>
          <a:p>
            <a:pPr marL="285750" lvl="0" indent="-285750">
              <a:buClrTx/>
              <a:buFont typeface="Arial" pitchFamily="34" charset="0"/>
              <a:buChar char="•"/>
            </a:pPr>
            <a:r>
              <a:rPr lang="en-US" sz="1600" dirty="0">
                <a:solidFill>
                  <a:schemeClr val="tx1"/>
                </a:solidFill>
              </a:rPr>
              <a:t>NIEM-UML’s use is dependent on tools that implement the profile.</a:t>
            </a:r>
          </a:p>
        </p:txBody>
      </p:sp>
      <p:sp>
        <p:nvSpPr>
          <p:cNvPr id="7" name="Rounded Rectangle 6"/>
          <p:cNvSpPr/>
          <p:nvPr/>
        </p:nvSpPr>
        <p:spPr bwMode="auto">
          <a:xfrm>
            <a:off x="680012" y="1432562"/>
            <a:ext cx="7650844" cy="965198"/>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2000" b="1" spc="-50" dirty="0">
                <a:solidFill>
                  <a:srgbClr val="1F497D"/>
                </a:solidFill>
                <a:cs typeface="Arial"/>
              </a:rPr>
              <a:t>NIEM-UML Profile: An extension of a subset of Unified </a:t>
            </a:r>
            <a:br>
              <a:rPr lang="en-US" sz="2000" b="1" spc="-50" dirty="0">
                <a:solidFill>
                  <a:srgbClr val="1F497D"/>
                </a:solidFill>
                <a:cs typeface="Arial"/>
              </a:rPr>
            </a:br>
            <a:r>
              <a:rPr lang="en-US" sz="2000" b="1" spc="-50" dirty="0">
                <a:solidFill>
                  <a:srgbClr val="1F497D"/>
                </a:solidFill>
                <a:cs typeface="Arial"/>
              </a:rPr>
              <a:t>Modeling Language (UML) that is specific to NIEM.</a:t>
            </a:r>
          </a:p>
        </p:txBody>
      </p:sp>
      <p:grpSp>
        <p:nvGrpSpPr>
          <p:cNvPr id="16" name="Group 15"/>
          <p:cNvGrpSpPr/>
          <p:nvPr/>
        </p:nvGrpSpPr>
        <p:grpSpPr>
          <a:xfrm>
            <a:off x="7407343" y="730894"/>
            <a:ext cx="1235427" cy="143483"/>
            <a:chOff x="3462929" y="4029126"/>
            <a:chExt cx="1696889" cy="197077"/>
          </a:xfrm>
        </p:grpSpPr>
        <p:cxnSp>
          <p:nvCxnSpPr>
            <p:cNvPr id="17" name="Straight Connector 16"/>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956164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NIEM-flow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2048" y="2698936"/>
            <a:ext cx="1629566" cy="1671350"/>
          </a:xfrm>
          <a:prstGeom prst="rect">
            <a:avLst/>
          </a:prstGeom>
        </p:spPr>
      </p:pic>
      <p:sp>
        <p:nvSpPr>
          <p:cNvPr id="2" name="Title 1"/>
          <p:cNvSpPr>
            <a:spLocks noGrp="1"/>
          </p:cNvSpPr>
          <p:nvPr>
            <p:ph type="title"/>
          </p:nvPr>
        </p:nvSpPr>
        <p:spPr>
          <a:xfrm>
            <a:off x="255754" y="131380"/>
            <a:ext cx="6646041" cy="472966"/>
          </a:xfrm>
        </p:spPr>
        <p:txBody>
          <a:bodyPr>
            <a:normAutofit fontScale="90000"/>
          </a:bodyPr>
          <a:lstStyle/>
          <a:p>
            <a:pPr algn="l"/>
            <a:r>
              <a:rPr lang="en-US" dirty="0" smtClean="0"/>
              <a:t>Using niem-uml to model information exchanges</a:t>
            </a:r>
            <a:endParaRPr lang="en-US" dirty="0"/>
          </a:p>
        </p:txBody>
      </p:sp>
      <p:sp>
        <p:nvSpPr>
          <p:cNvPr id="3" name="Slide Number Placeholder 2"/>
          <p:cNvSpPr>
            <a:spLocks noGrp="1"/>
          </p:cNvSpPr>
          <p:nvPr>
            <p:ph type="sldNum" sz="quarter" idx="4"/>
          </p:nvPr>
        </p:nvSpPr>
        <p:spPr/>
        <p:txBody>
          <a:bodyPr/>
          <a:lstStyle/>
          <a:p>
            <a:fld id="{DE814A3B-586F-6741-A578-6A3C03C31D10}" type="slidenum">
              <a:rPr lang="en-US" smtClean="0"/>
              <a:pPr/>
              <a:t>33</a:t>
            </a:fld>
            <a:endParaRPr lang="en-US" dirty="0"/>
          </a:p>
        </p:txBody>
      </p:sp>
      <p:sp>
        <p:nvSpPr>
          <p:cNvPr id="9" name="Content Placeholder 8"/>
          <p:cNvSpPr>
            <a:spLocks noGrp="1"/>
          </p:cNvSpPr>
          <p:nvPr>
            <p:ph idx="1"/>
          </p:nvPr>
        </p:nvSpPr>
        <p:spPr/>
        <p:txBody>
          <a:bodyPr/>
          <a:lstStyle/>
          <a:p>
            <a:pPr>
              <a:defRPr/>
            </a:pPr>
            <a:r>
              <a:rPr lang="en-US" dirty="0"/>
              <a:t>Using the NIEM-UML profile with UML modeling tools, Developers can combine their own unique needs with the NIEM reference vocabularies to design information exchange models that will produce NIEM information exchange packages that power XML “on the wire” technologies.</a:t>
            </a:r>
          </a:p>
        </p:txBody>
      </p:sp>
      <p:grpSp>
        <p:nvGrpSpPr>
          <p:cNvPr id="6" name="Group 5"/>
          <p:cNvGrpSpPr/>
          <p:nvPr/>
        </p:nvGrpSpPr>
        <p:grpSpPr>
          <a:xfrm>
            <a:off x="769919" y="3687011"/>
            <a:ext cx="7479688" cy="1946506"/>
            <a:chOff x="769919" y="4399986"/>
            <a:chExt cx="7479688" cy="1946506"/>
          </a:xfrm>
        </p:grpSpPr>
        <p:grpSp>
          <p:nvGrpSpPr>
            <p:cNvPr id="31" name="Group 30"/>
            <p:cNvGrpSpPr/>
            <p:nvPr/>
          </p:nvGrpSpPr>
          <p:grpSpPr>
            <a:xfrm>
              <a:off x="769919" y="4399986"/>
              <a:ext cx="7479688" cy="1946506"/>
              <a:chOff x="769919" y="4112496"/>
              <a:chExt cx="7479688" cy="1946506"/>
            </a:xfrm>
          </p:grpSpPr>
          <p:cxnSp>
            <p:nvCxnSpPr>
              <p:cNvPr id="32" name="Curved Connector 31"/>
              <p:cNvCxnSpPr/>
              <p:nvPr/>
            </p:nvCxnSpPr>
            <p:spPr>
              <a:xfrm flipV="1">
                <a:off x="2227075" y="4874147"/>
                <a:ext cx="4612782" cy="471880"/>
              </a:xfrm>
              <a:prstGeom prst="curvedConnector3">
                <a:avLst/>
              </a:prstGeom>
              <a:ln w="127000" cmpd="dbl">
                <a:gradFill>
                  <a:gsLst>
                    <a:gs pos="9750">
                      <a:srgbClr val="E09400"/>
                    </a:gs>
                    <a:gs pos="51000">
                      <a:srgbClr val="C17F00"/>
                    </a:gs>
                    <a:gs pos="0">
                      <a:srgbClr val="825600"/>
                    </a:gs>
                    <a:gs pos="19000">
                      <a:srgbClr val="FFA800"/>
                    </a:gs>
                    <a:gs pos="28000">
                      <a:srgbClr val="825600"/>
                    </a:gs>
                    <a:gs pos="42999">
                      <a:srgbClr val="FFA800"/>
                    </a:gs>
                    <a:gs pos="58000">
                      <a:srgbClr val="825600"/>
                    </a:gs>
                    <a:gs pos="72000">
                      <a:srgbClr val="FFA800"/>
                    </a:gs>
                    <a:gs pos="87000">
                      <a:srgbClr val="825600"/>
                    </a:gs>
                    <a:gs pos="100000">
                      <a:srgbClr val="FFA800"/>
                    </a:gs>
                  </a:gsLst>
                  <a:lin ang="5400000" scaled="0"/>
                </a:gradFill>
              </a:ln>
            </p:spPr>
            <p:style>
              <a:lnRef idx="2">
                <a:schemeClr val="accent1"/>
              </a:lnRef>
              <a:fillRef idx="0">
                <a:schemeClr val="accent1"/>
              </a:fillRef>
              <a:effectRef idx="1">
                <a:schemeClr val="accent1"/>
              </a:effectRef>
              <a:fontRef idx="minor">
                <a:schemeClr val="tx1"/>
              </a:fontRef>
            </p:style>
          </p:cxnSp>
          <p:pic>
            <p:nvPicPr>
              <p:cNvPr id="33" name="Picture 32"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4752" y="4209542"/>
                <a:ext cx="1734855" cy="1577141"/>
              </a:xfrm>
              <a:prstGeom prst="rect">
                <a:avLst/>
              </a:prstGeom>
            </p:spPr>
          </p:pic>
          <p:pic>
            <p:nvPicPr>
              <p:cNvPr id="34" name="Picture 33" descr="Laptop.ps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919" y="4112496"/>
                <a:ext cx="2108715" cy="1946506"/>
              </a:xfrm>
              <a:prstGeom prst="rect">
                <a:avLst/>
              </a:prstGeom>
            </p:spPr>
          </p:pic>
        </p:grpSp>
        <p:sp>
          <p:nvSpPr>
            <p:cNvPr id="35" name="Oval 34"/>
            <p:cNvSpPr/>
            <p:nvPr/>
          </p:nvSpPr>
          <p:spPr>
            <a:xfrm>
              <a:off x="3045541" y="5524661"/>
              <a:ext cx="154214" cy="154214"/>
            </a:xfrm>
            <a:prstGeom prst="ellipse">
              <a:avLst/>
            </a:prstGeom>
            <a:solidFill>
              <a:srgbClr val="D9A710"/>
            </a:solidFill>
            <a:ln>
              <a:noFill/>
            </a:ln>
            <a:effectLst>
              <a:glow rad="114300">
                <a:srgbClr val="D9A710">
                  <a:alpha val="32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36" name="TextBox 35"/>
            <p:cNvSpPr txBox="1"/>
            <p:nvPr/>
          </p:nvSpPr>
          <p:spPr>
            <a:xfrm>
              <a:off x="3199755" y="5777902"/>
              <a:ext cx="2827295" cy="338554"/>
            </a:xfrm>
            <a:prstGeom prst="rect">
              <a:avLst/>
            </a:prstGeom>
            <a:noFill/>
          </p:spPr>
          <p:txBody>
            <a:bodyPr wrap="square" rtlCol="0">
              <a:spAutoFit/>
            </a:bodyPr>
            <a:lstStyle/>
            <a:p>
              <a:pPr algn="ctr" defTabSz="457200"/>
              <a:r>
                <a:rPr lang="en-US" sz="1600" i="1" dirty="0">
                  <a:solidFill>
                    <a:srgbClr val="686868"/>
                  </a:solidFill>
                </a:rPr>
                <a:t>XML data “on the wire”</a:t>
              </a:r>
            </a:p>
          </p:txBody>
        </p:sp>
      </p:grpSp>
      <p:grpSp>
        <p:nvGrpSpPr>
          <p:cNvPr id="19" name="Group 18"/>
          <p:cNvGrpSpPr/>
          <p:nvPr/>
        </p:nvGrpSpPr>
        <p:grpSpPr>
          <a:xfrm>
            <a:off x="7407343" y="730894"/>
            <a:ext cx="1235427" cy="143483"/>
            <a:chOff x="3462929" y="4029126"/>
            <a:chExt cx="1696889" cy="197077"/>
          </a:xfrm>
        </p:grpSpPr>
        <p:cxnSp>
          <p:nvCxnSpPr>
            <p:cNvPr id="20" name="Straight Connector 19"/>
            <p:cNvCxnSpPr>
              <a:endCxn id="3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031504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754" y="131380"/>
            <a:ext cx="6646041" cy="472966"/>
          </a:xfrm>
        </p:spPr>
        <p:txBody>
          <a:bodyPr>
            <a:normAutofit fontScale="90000"/>
          </a:bodyPr>
          <a:lstStyle/>
          <a:p>
            <a:pPr algn="l"/>
            <a:r>
              <a:rPr lang="en-US" dirty="0"/>
              <a:t>Using niem-uml to </a:t>
            </a:r>
            <a:r>
              <a:rPr lang="en-US" dirty="0" smtClean="0"/>
              <a:t>define </a:t>
            </a:r>
            <a:r>
              <a:rPr lang="en-US" dirty="0"/>
              <a:t>new domains</a:t>
            </a:r>
          </a:p>
        </p:txBody>
      </p:sp>
      <p:sp>
        <p:nvSpPr>
          <p:cNvPr id="3" name="Slide Number Placeholder 2"/>
          <p:cNvSpPr>
            <a:spLocks noGrp="1"/>
          </p:cNvSpPr>
          <p:nvPr>
            <p:ph type="sldNum" sz="quarter" idx="4"/>
          </p:nvPr>
        </p:nvSpPr>
        <p:spPr/>
        <p:txBody>
          <a:bodyPr/>
          <a:lstStyle/>
          <a:p>
            <a:fld id="{DE814A3B-586F-6741-A578-6A3C03C31D10}" type="slidenum">
              <a:rPr lang="en-US" smtClean="0"/>
              <a:pPr/>
              <a:t>34</a:t>
            </a:fld>
            <a:endParaRPr lang="en-US" dirty="0"/>
          </a:p>
        </p:txBody>
      </p:sp>
      <p:sp>
        <p:nvSpPr>
          <p:cNvPr id="8" name="Content Placeholder 7"/>
          <p:cNvSpPr>
            <a:spLocks noGrp="1"/>
          </p:cNvSpPr>
          <p:nvPr>
            <p:ph idx="1"/>
          </p:nvPr>
        </p:nvSpPr>
        <p:spPr>
          <a:xfrm>
            <a:off x="324069" y="1122947"/>
            <a:ext cx="8362731" cy="1110237"/>
          </a:xfrm>
        </p:spPr>
        <p:txBody>
          <a:bodyPr>
            <a:normAutofit/>
          </a:bodyPr>
          <a:lstStyle/>
          <a:p>
            <a:r>
              <a:rPr lang="en-US" b="1" dirty="0">
                <a:solidFill>
                  <a:schemeClr val="tx2"/>
                </a:solidFill>
              </a:rPr>
              <a:t>NIEM-UML can also help users manage </a:t>
            </a:r>
            <a:r>
              <a:rPr lang="en-US" dirty="0"/>
              <a:t>NIEM domain data model content. Domains created with NIEM-UML will have both a UML and XML schema representation.</a:t>
            </a:r>
          </a:p>
        </p:txBody>
      </p:sp>
      <p:grpSp>
        <p:nvGrpSpPr>
          <p:cNvPr id="12" name="Group 11"/>
          <p:cNvGrpSpPr/>
          <p:nvPr/>
        </p:nvGrpSpPr>
        <p:grpSpPr>
          <a:xfrm>
            <a:off x="1538033" y="3070860"/>
            <a:ext cx="6193123" cy="2388037"/>
            <a:chOff x="1538033" y="3070860"/>
            <a:chExt cx="6193123" cy="2388037"/>
          </a:xfrm>
        </p:grpSpPr>
        <p:pic>
          <p:nvPicPr>
            <p:cNvPr id="9" name="Picture 8" descr="UML_graph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033" y="3070860"/>
              <a:ext cx="6193123" cy="1938399"/>
            </a:xfrm>
            <a:prstGeom prst="rect">
              <a:avLst/>
            </a:prstGeom>
          </p:spPr>
        </p:pic>
        <p:sp>
          <p:nvSpPr>
            <p:cNvPr id="10" name="TextBox 9"/>
            <p:cNvSpPr txBox="1"/>
            <p:nvPr/>
          </p:nvSpPr>
          <p:spPr>
            <a:xfrm>
              <a:off x="3510497" y="4500880"/>
              <a:ext cx="1531276" cy="307777"/>
            </a:xfrm>
            <a:prstGeom prst="rect">
              <a:avLst/>
            </a:prstGeom>
            <a:noFill/>
          </p:spPr>
          <p:txBody>
            <a:bodyPr wrap="none" rtlCol="0">
              <a:spAutoFit/>
            </a:bodyPr>
            <a:lstStyle/>
            <a:p>
              <a:r>
                <a:rPr lang="en-US" sz="1400" b="1" dirty="0" smtClean="0">
                  <a:solidFill>
                    <a:schemeClr val="tx2"/>
                  </a:solidFill>
                </a:rPr>
                <a:t>Design &amp; Model</a:t>
              </a:r>
            </a:p>
          </p:txBody>
        </p:sp>
        <p:sp>
          <p:nvSpPr>
            <p:cNvPr id="25" name="TextBox 24"/>
            <p:cNvSpPr txBox="1"/>
            <p:nvPr/>
          </p:nvSpPr>
          <p:spPr>
            <a:xfrm>
              <a:off x="5647368" y="5151120"/>
              <a:ext cx="1997211" cy="307777"/>
            </a:xfrm>
            <a:prstGeom prst="rect">
              <a:avLst/>
            </a:prstGeom>
            <a:noFill/>
          </p:spPr>
          <p:txBody>
            <a:bodyPr wrap="none" rtlCol="0">
              <a:spAutoFit/>
            </a:bodyPr>
            <a:lstStyle/>
            <a:p>
              <a:r>
                <a:rPr lang="en-US" sz="1400" b="1" dirty="0" smtClean="0">
                  <a:solidFill>
                    <a:schemeClr val="tx2"/>
                  </a:solidFill>
                </a:rPr>
                <a:t>Domain Vocabularies</a:t>
              </a:r>
            </a:p>
          </p:txBody>
        </p:sp>
      </p:grpSp>
      <p:grpSp>
        <p:nvGrpSpPr>
          <p:cNvPr id="17" name="Group 16"/>
          <p:cNvGrpSpPr/>
          <p:nvPr/>
        </p:nvGrpSpPr>
        <p:grpSpPr>
          <a:xfrm>
            <a:off x="7407343" y="730894"/>
            <a:ext cx="1235427" cy="143483"/>
            <a:chOff x="3462929" y="4029126"/>
            <a:chExt cx="1696889" cy="197077"/>
          </a:xfrm>
        </p:grpSpPr>
        <p:cxnSp>
          <p:nvCxnSpPr>
            <p:cNvPr id="23" name="Straight Connector 22"/>
            <p:cNvCxnSpPr>
              <a:endCxn id="2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3758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35</a:t>
            </a:fld>
            <a:endParaRPr lang="en-US" dirty="0"/>
          </a:p>
        </p:txBody>
      </p:sp>
      <p:sp>
        <p:nvSpPr>
          <p:cNvPr id="10242" name="Title 2"/>
          <p:cNvSpPr>
            <a:spLocks noGrp="1"/>
          </p:cNvSpPr>
          <p:nvPr>
            <p:ph type="title"/>
          </p:nvPr>
        </p:nvSpPr>
        <p:spPr>
          <a:xfrm>
            <a:off x="2135354" y="131380"/>
            <a:ext cx="6646041" cy="472966"/>
          </a:xfrm>
          <a:ln/>
        </p:spPr>
        <p:txBody>
          <a:bodyPr>
            <a:normAutofit/>
          </a:bodyPr>
          <a:lstStyle/>
          <a:p>
            <a:pPr eaLnBrk="1" hangingPunct="1"/>
            <a:r>
              <a:rPr lang="en-US" dirty="0" smtClean="0"/>
              <a:t>Knowledge Check</a:t>
            </a:r>
          </a:p>
        </p:txBody>
      </p:sp>
      <p:sp>
        <p:nvSpPr>
          <p:cNvPr id="11" name="Content Placeholder 2"/>
          <p:cNvSpPr txBox="1">
            <a:spLocks/>
          </p:cNvSpPr>
          <p:nvPr/>
        </p:nvSpPr>
        <p:spPr>
          <a:xfrm>
            <a:off x="751813" y="1511185"/>
            <a:ext cx="7397532" cy="330634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b="1" dirty="0" smtClean="0">
                <a:solidFill>
                  <a:srgbClr val="1F497D"/>
                </a:solidFill>
              </a:rPr>
              <a:t>True of False?</a:t>
            </a:r>
          </a:p>
          <a:p>
            <a:pPr marL="0" lvl="1" indent="0">
              <a:lnSpc>
                <a:spcPct val="116000"/>
              </a:lnSpc>
              <a:buClr>
                <a:schemeClr val="tx1"/>
              </a:buClr>
              <a:buNone/>
              <a:defRPr/>
            </a:pPr>
            <a:endParaRPr lang="en-US" sz="2400" dirty="0" smtClean="0">
              <a:solidFill>
                <a:schemeClr val="tx1">
                  <a:lumMod val="75000"/>
                </a:schemeClr>
              </a:solidFill>
            </a:endParaRPr>
          </a:p>
          <a:p>
            <a:pPr marL="457200" lvl="1" indent="-457200">
              <a:lnSpc>
                <a:spcPct val="116000"/>
              </a:lnSpc>
              <a:buClr>
                <a:schemeClr val="tx1"/>
              </a:buClr>
              <a:buFont typeface="+mj-lt"/>
              <a:buAutoNum type="arabicPeriod"/>
              <a:defRPr/>
            </a:pPr>
            <a:r>
              <a:rPr lang="en-US" sz="2400" dirty="0">
                <a:solidFill>
                  <a:schemeClr val="tx1"/>
                </a:solidFill>
              </a:rPr>
              <a:t>NIEM-UML generates NIEM </a:t>
            </a:r>
            <a:r>
              <a:rPr lang="en-US" sz="2400" dirty="0" smtClean="0">
                <a:solidFill>
                  <a:schemeClr val="tx1"/>
                </a:solidFill>
              </a:rPr>
              <a:t>conformant information exchanges.</a:t>
            </a:r>
            <a:endParaRPr lang="en-US" sz="2400" dirty="0">
              <a:solidFill>
                <a:schemeClr val="tx1"/>
              </a:solidFill>
            </a:endParaRPr>
          </a:p>
          <a:p>
            <a:pPr marL="457200" lvl="1" indent="-457200">
              <a:lnSpc>
                <a:spcPct val="116000"/>
              </a:lnSpc>
              <a:buClr>
                <a:schemeClr val="tx1"/>
              </a:buClr>
              <a:buFont typeface="+mj-lt"/>
              <a:buAutoNum type="arabicPeriod"/>
              <a:defRPr/>
            </a:pPr>
            <a:endParaRPr lang="en-US" sz="2400" dirty="0">
              <a:solidFill>
                <a:schemeClr val="tx1"/>
              </a:solidFill>
            </a:endParaRPr>
          </a:p>
          <a:p>
            <a:pPr marL="457200" lvl="1" indent="-457200">
              <a:lnSpc>
                <a:spcPct val="126000"/>
              </a:lnSpc>
              <a:buClr>
                <a:schemeClr val="tx1"/>
              </a:buClr>
              <a:buFont typeface="+mj-lt"/>
              <a:buAutoNum type="arabicPeriod"/>
              <a:defRPr/>
            </a:pPr>
            <a:r>
              <a:rPr lang="en-US" sz="2400" dirty="0">
                <a:solidFill>
                  <a:schemeClr val="tx1"/>
                </a:solidFill>
              </a:rPr>
              <a:t>NIEM-UML can be used for both exchange development and for </a:t>
            </a:r>
            <a:r>
              <a:rPr lang="en-US" sz="2400" dirty="0" smtClean="0">
                <a:solidFill>
                  <a:schemeClr val="tx1"/>
                </a:solidFill>
              </a:rPr>
              <a:t>domain data model management.</a:t>
            </a:r>
            <a:endParaRPr lang="en-US" sz="2400" dirty="0">
              <a:solidFill>
                <a:schemeClr val="tx1"/>
              </a:solidFill>
            </a:endParaRPr>
          </a:p>
        </p:txBody>
      </p:sp>
      <p:sp>
        <p:nvSpPr>
          <p:cNvPr id="12" name="Oval 11"/>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13" name="Picture 12"/>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9" name="Group 8"/>
          <p:cNvGrpSpPr/>
          <p:nvPr/>
        </p:nvGrpSpPr>
        <p:grpSpPr>
          <a:xfrm>
            <a:off x="7407343" y="730894"/>
            <a:ext cx="1235427" cy="143483"/>
            <a:chOff x="3462929" y="4029126"/>
            <a:chExt cx="1696889" cy="197077"/>
          </a:xfrm>
        </p:grpSpPr>
        <p:cxnSp>
          <p:nvCxnSpPr>
            <p:cNvPr id="10" name="Straight Connector 9"/>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671994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42962" y="2707730"/>
            <a:ext cx="5745656" cy="892061"/>
          </a:xfrm>
        </p:spPr>
        <p:txBody>
          <a:bodyPr/>
          <a:lstStyle/>
          <a:p>
            <a:r>
              <a:rPr lang="en-US" dirty="0" smtClean="0"/>
              <a:t>CONCLUSION</a:t>
            </a:r>
            <a:endParaRPr lang="en-US" dirty="0"/>
          </a:p>
        </p:txBody>
      </p:sp>
      <p:sp>
        <p:nvSpPr>
          <p:cNvPr id="3" name="Slide Number Placeholder 2"/>
          <p:cNvSpPr>
            <a:spLocks noGrp="1"/>
          </p:cNvSpPr>
          <p:nvPr>
            <p:ph type="sldNum" sz="quarter" idx="12"/>
          </p:nvPr>
        </p:nvSpPr>
        <p:spPr/>
        <p:txBody>
          <a:bodyPr/>
          <a:lstStyle/>
          <a:p>
            <a:fld id="{DE814A3B-586F-6741-A578-6A3C03C31D10}" type="slidenum">
              <a:rPr lang="en-US" smtClean="0"/>
              <a:pPr/>
              <a:t>36</a:t>
            </a:fld>
            <a:endParaRPr lang="en-US" dirty="0"/>
          </a:p>
        </p:txBody>
      </p:sp>
      <p:grpSp>
        <p:nvGrpSpPr>
          <p:cNvPr id="2" name="Group 1"/>
          <p:cNvGrpSpPr/>
          <p:nvPr/>
        </p:nvGrpSpPr>
        <p:grpSpPr>
          <a:xfrm>
            <a:off x="2645829" y="2715511"/>
            <a:ext cx="3941344" cy="837070"/>
            <a:chOff x="1866900" y="2692421"/>
            <a:chExt cx="5621718" cy="837070"/>
          </a:xfrm>
        </p:grpSpPr>
        <p:cxnSp>
          <p:nvCxnSpPr>
            <p:cNvPr id="5" name="Straight Connector 4"/>
            <p:cNvCxnSpPr/>
            <p:nvPr/>
          </p:nvCxnSpPr>
          <p:spPr>
            <a:xfrm>
              <a:off x="1866900" y="2692421"/>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866900" y="3529491"/>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7343000" y="295879"/>
            <a:ext cx="1736872" cy="773588"/>
            <a:chOff x="7343000" y="295879"/>
            <a:chExt cx="1736872" cy="773588"/>
          </a:xfrm>
        </p:grpSpPr>
        <p:grpSp>
          <p:nvGrpSpPr>
            <p:cNvPr id="17" name="Group 16"/>
            <p:cNvGrpSpPr/>
            <p:nvPr/>
          </p:nvGrpSpPr>
          <p:grpSpPr>
            <a:xfrm>
              <a:off x="7508041" y="616679"/>
              <a:ext cx="1381637" cy="160464"/>
              <a:chOff x="3462929" y="4029126"/>
              <a:chExt cx="1696889" cy="197077"/>
            </a:xfrm>
          </p:grpSpPr>
          <p:cxnSp>
            <p:nvCxnSpPr>
              <p:cNvPr id="20" name="Straight Connector 19"/>
              <p:cNvCxnSpPr>
                <a:endCxn id="2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8" name="TextBox 17"/>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19" name="TextBox 18"/>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8</a:t>
              </a:r>
              <a:r>
                <a:rPr lang="en-US" sz="1200" b="1" dirty="0" smtClean="0">
                  <a:solidFill>
                    <a:srgbClr val="D9D9D9"/>
                  </a:solidFill>
                  <a:latin typeface="Arial"/>
                  <a:cs typeface="Arial"/>
                </a:rPr>
                <a:t>0% complete</a:t>
              </a:r>
            </a:p>
          </p:txBody>
        </p:sp>
      </p:grpSp>
    </p:spTree>
    <p:extLst>
      <p:ext uri="{BB962C8B-B14F-4D97-AF65-F5344CB8AC3E}">
        <p14:creationId xmlns:p14="http://schemas.microsoft.com/office/powerpoint/2010/main" val="18615137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37</a:t>
            </a:fld>
            <a:endParaRPr lang="en-US" dirty="0"/>
          </a:p>
        </p:txBody>
      </p:sp>
      <p:sp>
        <p:nvSpPr>
          <p:cNvPr id="8" name="Content Placeholder 2"/>
          <p:cNvSpPr>
            <a:spLocks noGrp="1"/>
          </p:cNvSpPr>
          <p:nvPr>
            <p:ph idx="1"/>
          </p:nvPr>
        </p:nvSpPr>
        <p:spPr/>
        <p:txBody>
          <a:bodyPr>
            <a:noAutofit/>
          </a:bodyPr>
          <a:lstStyle/>
          <a:p>
            <a:r>
              <a:rPr lang="en-US" sz="2800" dirty="0"/>
              <a:t>This course should now provide you with a better understanding of NIEM’s technical architecture, exchange scope, and implementation.</a:t>
            </a:r>
          </a:p>
        </p:txBody>
      </p:sp>
      <p:sp>
        <p:nvSpPr>
          <p:cNvPr id="10242" name="Title 2"/>
          <p:cNvSpPr>
            <a:spLocks noGrp="1"/>
          </p:cNvSpPr>
          <p:nvPr>
            <p:ph type="title"/>
          </p:nvPr>
        </p:nvSpPr>
        <p:spPr>
          <a:ln/>
        </p:spPr>
        <p:txBody>
          <a:bodyPr>
            <a:normAutofit/>
          </a:bodyPr>
          <a:lstStyle/>
          <a:p>
            <a:pPr eaLnBrk="1" hangingPunct="1"/>
            <a:r>
              <a:rPr lang="en-US" dirty="0" smtClean="0"/>
              <a:t>Learning recap</a:t>
            </a:r>
          </a:p>
        </p:txBody>
      </p:sp>
      <p:cxnSp>
        <p:nvCxnSpPr>
          <p:cNvPr id="9" name="Straight Connector 8"/>
          <p:cNvCxnSpPr/>
          <p:nvPr/>
        </p:nvCxnSpPr>
        <p:spPr>
          <a:xfrm>
            <a:off x="389199" y="2768165"/>
            <a:ext cx="8362731"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1" name="Content Placeholder 2"/>
          <p:cNvSpPr txBox="1">
            <a:spLocks/>
          </p:cNvSpPr>
          <p:nvPr/>
        </p:nvSpPr>
        <p:spPr>
          <a:xfrm>
            <a:off x="324069" y="2975919"/>
            <a:ext cx="8672878" cy="29803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smtClean="0">
                <a:solidFill>
                  <a:srgbClr val="1F497D"/>
                </a:solidFill>
              </a:rPr>
              <a:t>You should now be able to:</a:t>
            </a:r>
          </a:p>
          <a:p>
            <a:pPr marL="342900" lvl="1" indent="-342900">
              <a:lnSpc>
                <a:spcPct val="106000"/>
              </a:lnSpc>
              <a:spcBef>
                <a:spcPct val="40000"/>
              </a:spcBef>
              <a:buClr>
                <a:schemeClr val="tx1"/>
              </a:buClr>
              <a:buFont typeface="Arial"/>
              <a:buChar char="•"/>
              <a:defRPr/>
            </a:pPr>
            <a:r>
              <a:rPr lang="en-US" dirty="0">
                <a:solidFill>
                  <a:srgbClr val="686868"/>
                </a:solidFill>
              </a:rPr>
              <a:t>Identify NIEM data components and how they work</a:t>
            </a:r>
          </a:p>
          <a:p>
            <a:pPr marL="342900" lvl="1" indent="-342900">
              <a:lnSpc>
                <a:spcPct val="106000"/>
              </a:lnSpc>
              <a:spcBef>
                <a:spcPct val="40000"/>
              </a:spcBef>
              <a:buClr>
                <a:schemeClr val="tx1"/>
              </a:buClr>
              <a:buFont typeface="Arial"/>
              <a:buChar char="•"/>
              <a:defRPr/>
            </a:pPr>
            <a:r>
              <a:rPr lang="en-US" dirty="0">
                <a:solidFill>
                  <a:srgbClr val="686868"/>
                </a:solidFill>
              </a:rPr>
              <a:t>Identify a NIEM Information Exchange Package Documentation </a:t>
            </a:r>
            <a:br>
              <a:rPr lang="en-US" dirty="0">
                <a:solidFill>
                  <a:srgbClr val="686868"/>
                </a:solidFill>
              </a:rPr>
            </a:br>
            <a:r>
              <a:rPr lang="en-US" dirty="0" smtClean="0">
                <a:solidFill>
                  <a:srgbClr val="686868"/>
                </a:solidFill>
              </a:rPr>
              <a:t>(also known as an IEPD</a:t>
            </a:r>
            <a:r>
              <a:rPr lang="en-US" dirty="0">
                <a:solidFill>
                  <a:srgbClr val="686868"/>
                </a:solidFill>
              </a:rPr>
              <a:t>) </a:t>
            </a:r>
          </a:p>
          <a:p>
            <a:pPr marL="342900" lvl="1" indent="-342900">
              <a:lnSpc>
                <a:spcPct val="106000"/>
              </a:lnSpc>
              <a:spcBef>
                <a:spcPct val="40000"/>
              </a:spcBef>
              <a:buClr>
                <a:schemeClr val="tx1"/>
              </a:buClr>
              <a:buFont typeface="Arial"/>
              <a:buChar char="•"/>
              <a:defRPr/>
            </a:pPr>
            <a:r>
              <a:rPr lang="en-US" dirty="0">
                <a:solidFill>
                  <a:srgbClr val="686868"/>
                </a:solidFill>
              </a:rPr>
              <a:t>Understand the scope of NIEM and its relation to implementation</a:t>
            </a:r>
          </a:p>
          <a:p>
            <a:pPr marL="342900" lvl="1" indent="-342900">
              <a:lnSpc>
                <a:spcPct val="106000"/>
              </a:lnSpc>
              <a:spcBef>
                <a:spcPct val="40000"/>
              </a:spcBef>
              <a:buClr>
                <a:schemeClr val="tx1"/>
              </a:buClr>
              <a:buFont typeface="Arial"/>
              <a:buChar char="•"/>
              <a:defRPr/>
            </a:pPr>
            <a:r>
              <a:rPr lang="en-US" dirty="0">
                <a:solidFill>
                  <a:srgbClr val="686868"/>
                </a:solidFill>
              </a:rPr>
              <a:t>Understand NIEM-UML in the context of modeling exchanges and defining domains</a:t>
            </a:r>
          </a:p>
        </p:txBody>
      </p:sp>
      <p:grpSp>
        <p:nvGrpSpPr>
          <p:cNvPr id="12" name="Group 11"/>
          <p:cNvGrpSpPr/>
          <p:nvPr/>
        </p:nvGrpSpPr>
        <p:grpSpPr>
          <a:xfrm>
            <a:off x="7407343" y="730894"/>
            <a:ext cx="1235427" cy="143483"/>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396943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a:xfrm>
            <a:off x="255754" y="131380"/>
            <a:ext cx="6646041" cy="472966"/>
          </a:xfrm>
        </p:spPr>
        <p:txBody>
          <a:bodyPr>
            <a:normAutofit/>
          </a:bodyPr>
          <a:lstStyle/>
          <a:p>
            <a:r>
              <a:rPr lang="en-US" dirty="0"/>
              <a:t>Additional NIEM Resources</a:t>
            </a:r>
          </a:p>
        </p:txBody>
      </p:sp>
      <p:sp>
        <p:nvSpPr>
          <p:cNvPr id="4" name="Slide Number Placeholder 3"/>
          <p:cNvSpPr>
            <a:spLocks noGrp="1"/>
          </p:cNvSpPr>
          <p:nvPr>
            <p:ph type="sldNum" sz="quarter" idx="4"/>
          </p:nvPr>
        </p:nvSpPr>
        <p:spPr/>
        <p:txBody>
          <a:bodyPr/>
          <a:lstStyle/>
          <a:p>
            <a:fld id="{DE814A3B-586F-6741-A578-6A3C03C31D10}" type="slidenum">
              <a:rPr lang="en-US" smtClean="0"/>
              <a:pPr/>
              <a:t>38</a:t>
            </a:fld>
            <a:endParaRPr lang="en-US" dirty="0"/>
          </a:p>
        </p:txBody>
      </p:sp>
      <p:grpSp>
        <p:nvGrpSpPr>
          <p:cNvPr id="7" name="Group 6"/>
          <p:cNvGrpSpPr/>
          <p:nvPr/>
        </p:nvGrpSpPr>
        <p:grpSpPr>
          <a:xfrm>
            <a:off x="458811" y="2733935"/>
            <a:ext cx="8120860" cy="1842654"/>
            <a:chOff x="880081" y="2744095"/>
            <a:chExt cx="7608149" cy="1842654"/>
          </a:xfrm>
        </p:grpSpPr>
        <p:cxnSp>
          <p:nvCxnSpPr>
            <p:cNvPr id="24" name="Straight Connector 23"/>
            <p:cNvCxnSpPr/>
            <p:nvPr/>
          </p:nvCxnSpPr>
          <p:spPr>
            <a:xfrm>
              <a:off x="880081" y="458674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880081" y="2744095"/>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28" name="Oval 27"/>
          <p:cNvSpPr/>
          <p:nvPr/>
        </p:nvSpPr>
        <p:spPr>
          <a:xfrm>
            <a:off x="1024584" y="1291292"/>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p:cNvSpPr/>
          <p:nvPr/>
        </p:nvSpPr>
        <p:spPr>
          <a:xfrm>
            <a:off x="458810" y="1985652"/>
            <a:ext cx="1780505" cy="523220"/>
          </a:xfrm>
          <a:prstGeom prst="rect">
            <a:avLst/>
          </a:prstGeom>
        </p:spPr>
        <p:txBody>
          <a:bodyPr wrap="none">
            <a:spAutoFit/>
          </a:bodyPr>
          <a:lstStyle/>
          <a:p>
            <a:pPr lvl="0" algn="ctr"/>
            <a:r>
              <a:rPr lang="en-US" sz="1400" b="1" dirty="0">
                <a:solidFill>
                  <a:srgbClr val="57AAAE"/>
                </a:solidFill>
              </a:rPr>
              <a:t>DOCUMENTATION</a:t>
            </a:r>
            <a:br>
              <a:rPr lang="en-US" sz="1400" b="1" dirty="0">
                <a:solidFill>
                  <a:srgbClr val="57AAAE"/>
                </a:solidFill>
              </a:rPr>
            </a:br>
            <a:r>
              <a:rPr lang="en-US" sz="1400" b="1" dirty="0">
                <a:solidFill>
                  <a:srgbClr val="57AAAE"/>
                </a:solidFill>
              </a:rPr>
              <a:t> AND STANDARDS</a:t>
            </a:r>
          </a:p>
        </p:txBody>
      </p:sp>
      <p:sp>
        <p:nvSpPr>
          <p:cNvPr id="41" name="Oval 40"/>
          <p:cNvSpPr/>
          <p:nvPr/>
        </p:nvSpPr>
        <p:spPr>
          <a:xfrm>
            <a:off x="1024584" y="2914791"/>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ectangle 42"/>
          <p:cNvSpPr/>
          <p:nvPr/>
        </p:nvSpPr>
        <p:spPr>
          <a:xfrm>
            <a:off x="684813" y="3609151"/>
            <a:ext cx="1328509" cy="738664"/>
          </a:xfrm>
          <a:prstGeom prst="rect">
            <a:avLst/>
          </a:prstGeom>
        </p:spPr>
        <p:txBody>
          <a:bodyPr wrap="none">
            <a:spAutoFit/>
          </a:bodyPr>
          <a:lstStyle/>
          <a:p>
            <a:pPr lvl="0" algn="ctr"/>
            <a:r>
              <a:rPr lang="en-US" sz="1400" b="1" dirty="0">
                <a:solidFill>
                  <a:srgbClr val="57AAAE"/>
                </a:solidFill>
              </a:rPr>
              <a:t>TRAINING &amp; </a:t>
            </a:r>
            <a:br>
              <a:rPr lang="en-US" sz="1400" b="1" dirty="0">
                <a:solidFill>
                  <a:srgbClr val="57AAAE"/>
                </a:solidFill>
              </a:rPr>
            </a:br>
            <a:r>
              <a:rPr lang="en-US" sz="1400" b="1" dirty="0">
                <a:solidFill>
                  <a:srgbClr val="57AAAE"/>
                </a:solidFill>
              </a:rPr>
              <a:t>TECHNICAL </a:t>
            </a:r>
            <a:br>
              <a:rPr lang="en-US" sz="1400" b="1" dirty="0">
                <a:solidFill>
                  <a:srgbClr val="57AAAE"/>
                </a:solidFill>
              </a:rPr>
            </a:br>
            <a:r>
              <a:rPr lang="en-US" sz="1400" b="1" dirty="0">
                <a:solidFill>
                  <a:srgbClr val="57AAAE"/>
                </a:solidFill>
              </a:rPr>
              <a:t>ASSISTANCE</a:t>
            </a:r>
          </a:p>
        </p:txBody>
      </p:sp>
      <p:sp>
        <p:nvSpPr>
          <p:cNvPr id="44" name="Oval 43"/>
          <p:cNvSpPr/>
          <p:nvPr/>
        </p:nvSpPr>
        <p:spPr>
          <a:xfrm>
            <a:off x="1024584" y="4891491"/>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949160" y="5585851"/>
            <a:ext cx="799806" cy="307777"/>
          </a:xfrm>
          <a:prstGeom prst="rect">
            <a:avLst/>
          </a:prstGeom>
        </p:spPr>
        <p:txBody>
          <a:bodyPr wrap="none">
            <a:spAutoFit/>
          </a:bodyPr>
          <a:lstStyle/>
          <a:p>
            <a:pPr lvl="0" algn="ctr"/>
            <a:r>
              <a:rPr lang="en-US" sz="1400" b="1" dirty="0">
                <a:solidFill>
                  <a:srgbClr val="57AAAE"/>
                </a:solidFill>
              </a:rPr>
              <a:t>TOOLS</a:t>
            </a:r>
          </a:p>
        </p:txBody>
      </p:sp>
      <p:sp>
        <p:nvSpPr>
          <p:cNvPr id="31" name="Content Placeholder 22"/>
          <p:cNvSpPr txBox="1">
            <a:spLocks/>
          </p:cNvSpPr>
          <p:nvPr/>
        </p:nvSpPr>
        <p:spPr>
          <a:xfrm>
            <a:off x="2298337" y="4777843"/>
            <a:ext cx="6372773" cy="346098"/>
          </a:xfrm>
          <a:prstGeom prst="rect">
            <a:avLst/>
          </a:prstGeom>
        </p:spPr>
        <p:txBody>
          <a:bodyPr vert="horz" lIns="91440" tIns="45720" rIns="91440" bIns="45720" rtlCol="0">
            <a:no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smtClean="0">
                <a:solidFill>
                  <a:srgbClr val="1F497D"/>
                </a:solidFill>
              </a:rPr>
              <a:t>Available Tools for </a:t>
            </a:r>
            <a:r>
              <a:rPr lang="en-US" sz="1800" b="1" dirty="0">
                <a:solidFill>
                  <a:srgbClr val="1F497D"/>
                </a:solidFill>
              </a:rPr>
              <a:t>developers:</a:t>
            </a:r>
          </a:p>
        </p:txBody>
      </p:sp>
      <p:sp>
        <p:nvSpPr>
          <p:cNvPr id="32" name="Content Placeholder 22"/>
          <p:cNvSpPr txBox="1">
            <a:spLocks/>
          </p:cNvSpPr>
          <p:nvPr/>
        </p:nvSpPr>
        <p:spPr>
          <a:xfrm>
            <a:off x="2318657" y="5144102"/>
            <a:ext cx="3414333" cy="813117"/>
          </a:xfrm>
          <a:prstGeom prst="rect">
            <a:avLst/>
          </a:prstGeom>
        </p:spPr>
        <p:txBody>
          <a:bodyPr vert="horz" lIns="91440" tIns="45720" rIns="91440" bIns="45720" numCol="1" rtlCol="0">
            <a:no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Visit the NIEM Tools </a:t>
            </a:r>
            <a:r>
              <a:rPr lang="en-US" sz="1400" b="1" dirty="0" smtClean="0"/>
              <a:t>Catalog </a:t>
            </a:r>
            <a:r>
              <a:rPr lang="en-US" sz="1400" b="1" dirty="0"/>
              <a:t>today! </a:t>
            </a:r>
            <a:br>
              <a:rPr lang="en-US" sz="1400" b="1" dirty="0"/>
            </a:br>
            <a:r>
              <a:rPr lang="en-US" sz="1400" dirty="0">
                <a:hlinkClick r:id="rId3"/>
              </a:rPr>
              <a:t>NIEM.gov/tools</a:t>
            </a:r>
            <a:endParaRPr lang="en-US" sz="1400" dirty="0"/>
          </a:p>
          <a:p>
            <a:endParaRPr lang="en-US" sz="1400" dirty="0"/>
          </a:p>
        </p:txBody>
      </p:sp>
      <p:pic>
        <p:nvPicPr>
          <p:cNvPr id="2" name="Picture 1"/>
          <p:cNvPicPr>
            <a:picLocks noChangeAspect="1"/>
          </p:cNvPicPr>
          <p:nvPr/>
        </p:nvPicPr>
        <p:blipFill>
          <a:blip r:embed="rId4"/>
          <a:stretch>
            <a:fillRect/>
          </a:stretch>
        </p:blipFill>
        <p:spPr>
          <a:xfrm>
            <a:off x="1203153" y="1448582"/>
            <a:ext cx="292100" cy="368300"/>
          </a:xfrm>
          <a:prstGeom prst="rect">
            <a:avLst/>
          </a:prstGeom>
        </p:spPr>
      </p:pic>
      <p:pic>
        <p:nvPicPr>
          <p:cNvPr id="5" name="Picture 4"/>
          <p:cNvPicPr>
            <a:picLocks noChangeAspect="1"/>
          </p:cNvPicPr>
          <p:nvPr/>
        </p:nvPicPr>
        <p:blipFill>
          <a:blip r:embed="rId5"/>
          <a:stretch>
            <a:fillRect/>
          </a:stretch>
        </p:blipFill>
        <p:spPr>
          <a:xfrm>
            <a:off x="1190935" y="3029277"/>
            <a:ext cx="330200" cy="406400"/>
          </a:xfrm>
          <a:prstGeom prst="rect">
            <a:avLst/>
          </a:prstGeom>
        </p:spPr>
      </p:pic>
      <p:pic>
        <p:nvPicPr>
          <p:cNvPr id="6" name="Picture 5"/>
          <p:cNvPicPr>
            <a:picLocks noChangeAspect="1"/>
          </p:cNvPicPr>
          <p:nvPr/>
        </p:nvPicPr>
        <p:blipFill>
          <a:blip r:embed="rId6"/>
          <a:stretch>
            <a:fillRect/>
          </a:stretch>
        </p:blipFill>
        <p:spPr>
          <a:xfrm>
            <a:off x="1127435" y="5024822"/>
            <a:ext cx="393700" cy="381000"/>
          </a:xfrm>
          <a:prstGeom prst="rect">
            <a:avLst/>
          </a:prstGeom>
        </p:spPr>
      </p:pic>
      <p:grpSp>
        <p:nvGrpSpPr>
          <p:cNvPr id="33" name="Group 32"/>
          <p:cNvGrpSpPr/>
          <p:nvPr/>
        </p:nvGrpSpPr>
        <p:grpSpPr>
          <a:xfrm>
            <a:off x="7407343" y="730894"/>
            <a:ext cx="1235427" cy="143483"/>
            <a:chOff x="3462929" y="4029126"/>
            <a:chExt cx="1696889" cy="197077"/>
          </a:xfrm>
        </p:grpSpPr>
        <p:cxnSp>
          <p:nvCxnSpPr>
            <p:cNvPr id="38" name="Straight Connector 37"/>
            <p:cNvCxnSpPr>
              <a:endCxn id="50"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5" name="Content Placeholder 22"/>
          <p:cNvSpPr txBox="1">
            <a:spLocks/>
          </p:cNvSpPr>
          <p:nvPr/>
        </p:nvSpPr>
        <p:spPr bwMode="auto">
          <a:xfrm>
            <a:off x="2390070" y="3066724"/>
            <a:ext cx="6372225" cy="14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chemeClr val="tx2"/>
              </a:buClr>
              <a:buFont typeface="Arial" charset="0"/>
              <a:buNone/>
            </a:pPr>
            <a:r>
              <a:rPr lang="en-US" sz="1500" b="1" dirty="0">
                <a:solidFill>
                  <a:srgbClr val="1F497D"/>
                </a:solidFill>
                <a:cs typeface="Arial" charset="0"/>
              </a:rPr>
              <a:t>For available resources that provide support and </a:t>
            </a:r>
            <a:r>
              <a:rPr lang="en-US" sz="1500" b="1" dirty="0" smtClean="0">
                <a:solidFill>
                  <a:srgbClr val="1F497D"/>
                </a:solidFill>
                <a:cs typeface="Arial" charset="0"/>
              </a:rPr>
              <a:t>assistance:</a:t>
            </a:r>
          </a:p>
          <a:p>
            <a:pPr eaLnBrk="1" hangingPunct="1">
              <a:spcBef>
                <a:spcPts val="0"/>
              </a:spcBef>
              <a:spcAft>
                <a:spcPts val="600"/>
              </a:spcAft>
              <a:buClr>
                <a:schemeClr val="tx2"/>
              </a:buClr>
              <a:buFont typeface="Arial" charset="0"/>
              <a:buNone/>
            </a:pPr>
            <a:r>
              <a:rPr lang="en-US" sz="1500" dirty="0">
                <a:solidFill>
                  <a:srgbClr val="1F497D"/>
                </a:solidFill>
                <a:cs typeface="Arial" charset="0"/>
              </a:rPr>
              <a:t>NIEM Training:</a:t>
            </a:r>
            <a:r>
              <a:rPr lang="en-US" sz="1500" b="1" dirty="0">
                <a:solidFill>
                  <a:srgbClr val="595959"/>
                </a:solidFill>
                <a:cs typeface="Arial" charset="0"/>
              </a:rPr>
              <a:t>	  </a:t>
            </a:r>
            <a:r>
              <a:rPr lang="en-US" sz="1500" b="1" dirty="0" smtClean="0">
                <a:solidFill>
                  <a:srgbClr val="595959"/>
                </a:solidFill>
                <a:cs typeface="Arial" charset="0"/>
              </a:rPr>
              <a:t>  </a:t>
            </a:r>
            <a:r>
              <a:rPr lang="en-US" sz="1500" dirty="0" smtClean="0">
                <a:solidFill>
                  <a:srgbClr val="595959"/>
                </a:solidFill>
                <a:cs typeface="Arial" charset="0"/>
                <a:hlinkClick r:id="rId7"/>
              </a:rPr>
              <a:t>NIEM.gov</a:t>
            </a:r>
            <a:r>
              <a:rPr lang="en-US" sz="1500" dirty="0">
                <a:solidFill>
                  <a:srgbClr val="595959"/>
                </a:solidFill>
                <a:cs typeface="Arial" charset="0"/>
                <a:hlinkClick r:id="rId7"/>
              </a:rPr>
              <a:t>/</a:t>
            </a:r>
            <a:r>
              <a:rPr lang="en-US" sz="1500" dirty="0" smtClean="0">
                <a:solidFill>
                  <a:srgbClr val="595959"/>
                </a:solidFill>
                <a:cs typeface="Arial" charset="0"/>
                <a:hlinkClick r:id="rId7"/>
              </a:rPr>
              <a:t>training</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Webinars:    </a:t>
            </a:r>
            <a:r>
              <a:rPr lang="en-US" sz="1500" dirty="0" smtClean="0">
                <a:solidFill>
                  <a:srgbClr val="595959"/>
                </a:solidFill>
                <a:cs typeface="Arial" charset="0"/>
                <a:hlinkClick r:id="rId8"/>
              </a:rPr>
              <a:t>NIEM.gov</a:t>
            </a:r>
            <a:r>
              <a:rPr lang="en-US" sz="1500" dirty="0">
                <a:solidFill>
                  <a:srgbClr val="595959"/>
                </a:solidFill>
                <a:cs typeface="Arial" charset="0"/>
                <a:hlinkClick r:id="rId8"/>
              </a:rPr>
              <a:t>/</a:t>
            </a:r>
            <a:r>
              <a:rPr lang="en-US" sz="1500" dirty="0" smtClean="0">
                <a:solidFill>
                  <a:srgbClr val="595959"/>
                </a:solidFill>
                <a:cs typeface="Arial" charset="0"/>
                <a:hlinkClick r:id="rId8"/>
              </a:rPr>
              <a:t>webinars</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Helpdesk:    </a:t>
            </a:r>
            <a:r>
              <a:rPr lang="en-US" sz="1500" dirty="0" smtClean="0">
                <a:solidFill>
                  <a:srgbClr val="595959"/>
                </a:solidFill>
                <a:cs typeface="Arial" charset="0"/>
                <a:hlinkClick r:id="rId9"/>
              </a:rPr>
              <a:t>NIEM.gov</a:t>
            </a:r>
            <a:r>
              <a:rPr lang="en-US" sz="1500" dirty="0">
                <a:solidFill>
                  <a:srgbClr val="595959"/>
                </a:solidFill>
                <a:cs typeface="Arial" charset="0"/>
                <a:hlinkClick r:id="rId9"/>
              </a:rPr>
              <a:t>/</a:t>
            </a:r>
            <a:r>
              <a:rPr lang="en-US" sz="1500" dirty="0" smtClean="0">
                <a:solidFill>
                  <a:srgbClr val="595959"/>
                </a:solidFill>
                <a:cs typeface="Arial" charset="0"/>
                <a:hlinkClick r:id="rId9"/>
              </a:rPr>
              <a:t>contactus</a:t>
            </a:r>
            <a:endParaRPr lang="en-US" sz="1500" dirty="0">
              <a:solidFill>
                <a:srgbClr val="595959"/>
              </a:solidFill>
              <a:cs typeface="Arial" charset="0"/>
            </a:endParaRPr>
          </a:p>
        </p:txBody>
      </p:sp>
      <p:sp>
        <p:nvSpPr>
          <p:cNvPr id="36" name="Content Placeholder 2"/>
          <p:cNvSpPr>
            <a:spLocks noGrp="1"/>
          </p:cNvSpPr>
          <p:nvPr>
            <p:ph idx="1"/>
          </p:nvPr>
        </p:nvSpPr>
        <p:spPr>
          <a:xfrm>
            <a:off x="2410708" y="1290638"/>
            <a:ext cx="3738591" cy="1454076"/>
          </a:xfrm>
        </p:spPr>
        <p:txBody>
          <a:bodyPr/>
          <a:lstStyle/>
          <a:p>
            <a:pPr marL="0" indent="0" eaLnBrk="1" hangingPunct="1">
              <a:spcBef>
                <a:spcPct val="20000"/>
              </a:spcBef>
              <a:buClr>
                <a:schemeClr val="tx2"/>
              </a:buClr>
              <a:buNone/>
            </a:pPr>
            <a:r>
              <a:rPr lang="en-US" sz="1600" b="1" dirty="0" smtClean="0">
                <a:solidFill>
                  <a:srgbClr val="1F497D"/>
                </a:solidFill>
                <a:latin typeface="Arial" charset="0"/>
                <a:cs typeface="Arial" charset="0"/>
              </a:rPr>
              <a:t>For technical documentation:    </a:t>
            </a:r>
            <a:endParaRPr lang="en-US" sz="1600" b="1" dirty="0">
              <a:solidFill>
                <a:srgbClr val="1F497D"/>
              </a:solidFill>
              <a:latin typeface="Arial" charset="0"/>
              <a:cs typeface="Arial" charset="0"/>
            </a:endParaRPr>
          </a:p>
          <a:p>
            <a:pPr marL="0" indent="0">
              <a:buNone/>
            </a:pPr>
            <a:r>
              <a:rPr lang="en-US" sz="1600" u="sng" dirty="0">
                <a:solidFill>
                  <a:srgbClr val="0070C0"/>
                </a:solidFill>
                <a:latin typeface="Arial" charset="0"/>
                <a:hlinkClick r:id="rId10"/>
              </a:rPr>
              <a:t>NIEM.gov/reference</a:t>
            </a:r>
            <a:endParaRPr lang="en-US" sz="1600" b="1" u="sng" dirty="0">
              <a:solidFill>
                <a:srgbClr val="0070C0"/>
              </a:solidFill>
              <a:latin typeface="Arial" charset="0"/>
            </a:endParaRPr>
          </a:p>
        </p:txBody>
      </p:sp>
      <p:sp>
        <p:nvSpPr>
          <p:cNvPr id="37" name="Rectangle 36"/>
          <p:cNvSpPr/>
          <p:nvPr/>
        </p:nvSpPr>
        <p:spPr>
          <a:xfrm>
            <a:off x="6357046" y="1290020"/>
            <a:ext cx="2197147" cy="1231106"/>
          </a:xfrm>
          <a:prstGeom prst="rect">
            <a:avLst/>
          </a:prstGeom>
        </p:spPr>
        <p:txBody>
          <a:bodyPr wrap="square" tIns="45720" anchor="t">
            <a:spAutoFit/>
          </a:bodyPr>
          <a:lstStyle/>
          <a:p>
            <a:pPr>
              <a:spcAft>
                <a:spcPts val="600"/>
              </a:spcAft>
            </a:pPr>
            <a:r>
              <a:rPr lang="en-US" sz="1600" b="1" dirty="0" smtClean="0">
                <a:solidFill>
                  <a:srgbClr val="1F497D"/>
                </a:solidFill>
                <a:cs typeface="Arial" charset="0"/>
              </a:rPr>
              <a:t>For </a:t>
            </a:r>
            <a:r>
              <a:rPr lang="en-US" sz="1600" b="1" dirty="0">
                <a:solidFill>
                  <a:srgbClr val="1F497D"/>
                </a:solidFill>
                <a:cs typeface="Arial" charset="0"/>
              </a:rPr>
              <a:t>all things </a:t>
            </a:r>
            <a:r>
              <a:rPr lang="en-US" sz="1600" b="1" dirty="0" smtClean="0">
                <a:solidFill>
                  <a:srgbClr val="1F497D"/>
                </a:solidFill>
                <a:cs typeface="Arial" charset="0"/>
              </a:rPr>
              <a:t/>
            </a:r>
            <a:br>
              <a:rPr lang="en-US" sz="1600" b="1" dirty="0" smtClean="0">
                <a:solidFill>
                  <a:srgbClr val="1F497D"/>
                </a:solidFill>
                <a:cs typeface="Arial" charset="0"/>
              </a:rPr>
            </a:br>
            <a:r>
              <a:rPr lang="en-US" sz="1600" b="1" dirty="0" smtClean="0">
                <a:solidFill>
                  <a:srgbClr val="1F497D"/>
                </a:solidFill>
                <a:cs typeface="Arial" charset="0"/>
              </a:rPr>
              <a:t>NIEM: </a:t>
            </a:r>
          </a:p>
          <a:p>
            <a:pPr>
              <a:spcAft>
                <a:spcPts val="600"/>
              </a:spcAft>
            </a:pPr>
            <a:r>
              <a:rPr lang="en-US" sz="1600" u="sng" dirty="0" smtClean="0">
                <a:solidFill>
                  <a:srgbClr val="0070C0"/>
                </a:solidFill>
                <a:hlinkClick r:id="rId11"/>
              </a:rPr>
              <a:t>NIEM.gov</a:t>
            </a:r>
            <a:endParaRPr lang="en-US" sz="1600" u="sng" dirty="0">
              <a:solidFill>
                <a:srgbClr val="0070C0"/>
              </a:solidFill>
            </a:endParaRPr>
          </a:p>
          <a:p>
            <a:pPr>
              <a:spcAft>
                <a:spcPts val="600"/>
              </a:spcAft>
            </a:pPr>
            <a:endParaRPr lang="en-US" sz="1600" b="1" dirty="0">
              <a:solidFill>
                <a:schemeClr val="accent5">
                  <a:lumMod val="50000"/>
                </a:schemeClr>
              </a:solidFill>
            </a:endParaRPr>
          </a:p>
        </p:txBody>
      </p:sp>
    </p:spTree>
    <p:extLst>
      <p:ext uri="{BB962C8B-B14F-4D97-AF65-F5344CB8AC3E}">
        <p14:creationId xmlns:p14="http://schemas.microsoft.com/office/powerpoint/2010/main" val="2657590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55754" y="131380"/>
            <a:ext cx="6646041" cy="472966"/>
          </a:xfrm>
        </p:spPr>
        <p:txBody>
          <a:bodyPr>
            <a:normAutofit/>
          </a:bodyPr>
          <a:lstStyle/>
          <a:p>
            <a:r>
              <a:rPr lang="en-US" dirty="0"/>
              <a:t>Next steps</a:t>
            </a:r>
          </a:p>
        </p:txBody>
      </p:sp>
      <p:sp>
        <p:nvSpPr>
          <p:cNvPr id="4" name="Slide Number Placeholder 3"/>
          <p:cNvSpPr>
            <a:spLocks noGrp="1"/>
          </p:cNvSpPr>
          <p:nvPr>
            <p:ph type="sldNum" sz="quarter" idx="4"/>
          </p:nvPr>
        </p:nvSpPr>
        <p:spPr/>
        <p:txBody>
          <a:bodyPr/>
          <a:lstStyle/>
          <a:p>
            <a:fld id="{DE814A3B-586F-6741-A578-6A3C03C31D10}" type="slidenum">
              <a:rPr lang="en-US" smtClean="0"/>
              <a:pPr/>
              <a:t>39</a:t>
            </a:fld>
            <a:endParaRPr lang="en-US" dirty="0"/>
          </a:p>
        </p:txBody>
      </p:sp>
      <p:sp>
        <p:nvSpPr>
          <p:cNvPr id="9" name="Content Placeholder 8"/>
          <p:cNvSpPr>
            <a:spLocks noGrp="1"/>
          </p:cNvSpPr>
          <p:nvPr>
            <p:ph idx="1"/>
          </p:nvPr>
        </p:nvSpPr>
        <p:spPr>
          <a:xfrm>
            <a:off x="2072640" y="1214387"/>
            <a:ext cx="6614160" cy="1467853"/>
          </a:xfrm>
        </p:spPr>
        <p:txBody>
          <a:bodyPr/>
          <a:lstStyle/>
          <a:p>
            <a:r>
              <a:rPr lang="en-US" b="1" dirty="0">
                <a:solidFill>
                  <a:schemeClr val="tx2"/>
                </a:solidFill>
              </a:rPr>
              <a:t>Start your action plan and schedule your </a:t>
            </a:r>
            <a:br>
              <a:rPr lang="en-US" b="1" dirty="0">
                <a:solidFill>
                  <a:schemeClr val="tx2"/>
                </a:solidFill>
              </a:rPr>
            </a:br>
            <a:r>
              <a:rPr lang="en-US" b="1" dirty="0">
                <a:solidFill>
                  <a:schemeClr val="tx2"/>
                </a:solidFill>
              </a:rPr>
              <a:t>resources for NIEM training!</a:t>
            </a:r>
          </a:p>
          <a:p>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2103038717"/>
              </p:ext>
            </p:extLst>
          </p:nvPr>
        </p:nvGraphicFramePr>
        <p:xfrm>
          <a:off x="525463" y="2878138"/>
          <a:ext cx="8285165" cy="2573448"/>
        </p:xfrm>
        <a:graphic>
          <a:graphicData uri="http://schemas.openxmlformats.org/drawingml/2006/table">
            <a:tbl>
              <a:tblPr firstRow="1" bandRow="1">
                <a:tableStyleId>{E8034E78-7F5D-4C2E-B375-FC64B27BC917}</a:tableStyleId>
              </a:tblPr>
              <a:tblGrid>
                <a:gridCol w="1582357"/>
                <a:gridCol w="957544"/>
                <a:gridCol w="957544"/>
                <a:gridCol w="957544"/>
                <a:gridCol w="957544"/>
                <a:gridCol w="957544"/>
                <a:gridCol w="957544"/>
                <a:gridCol w="957544"/>
              </a:tblGrid>
              <a:tr h="472392">
                <a:tc>
                  <a:txBody>
                    <a:bodyPr/>
                    <a:lstStyle/>
                    <a:p>
                      <a:pPr marL="0" algn="ctr"/>
                      <a:endParaRPr lang="en-US" sz="2500" dirty="0">
                        <a:latin typeface="+mj-lt"/>
                        <a:cs typeface="!PaulMaul"/>
                      </a:endParaRPr>
                    </a:p>
                  </a:txBody>
                  <a:tcPr marL="91437" marR="91437" marT="45715" marB="45715" anchor="ctr">
                    <a:lnL w="28575" cap="flat" cmpd="sng" algn="ctr">
                      <a:noFill/>
                      <a:prstDash val="solid"/>
                      <a:round/>
                      <a:headEnd type="none" w="med" len="med"/>
                      <a:tailEnd type="none" w="med" len="med"/>
                    </a:lnL>
                    <a:lnR w="28575" cap="flat" cmpd="sng" algn="ctr">
                      <a:solidFill>
                        <a:srgbClr val="D0D0D0"/>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D0D0D0"/>
                      </a:solidFill>
                      <a:prstDash val="solid"/>
                      <a:round/>
                      <a:headEnd type="none" w="med" len="med"/>
                      <a:tailEnd type="none" w="med" len="med"/>
                    </a:lnB>
                    <a:noFill/>
                  </a:tcPr>
                </a:tc>
                <a:tc>
                  <a:txBody>
                    <a:bodyPr/>
                    <a:lstStyle/>
                    <a:p>
                      <a:pPr marL="0" algn="ctr"/>
                      <a:r>
                        <a:rPr lang="en-US" sz="1200" dirty="0" smtClean="0">
                          <a:latin typeface="+mj-lt"/>
                          <a:cs typeface="!PaulMaul"/>
                        </a:rPr>
                        <a:t>NIEM 100</a:t>
                      </a:r>
                      <a:endParaRPr lang="en-US" sz="1200" dirty="0">
                        <a:latin typeface="+mj-lt"/>
                        <a:cs typeface="!PaulMaul"/>
                      </a:endParaRPr>
                    </a:p>
                  </a:txBody>
                  <a:tcPr marL="91437" marR="91437" marT="45715" marB="45715"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101</a:t>
                      </a:r>
                      <a:endParaRPr lang="en-US" sz="1200" dirty="0">
                        <a:latin typeface="Arial"/>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200</a:t>
                      </a:r>
                      <a:endParaRPr lang="en-US" sz="1200" dirty="0" smtClean="0">
                        <a:latin typeface="Arial"/>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300</a:t>
                      </a:r>
                      <a:endParaRPr lang="en-US" sz="1200" b="1" kern="1200" dirty="0" smtClean="0">
                        <a:solidFill>
                          <a:schemeClr val="lt1"/>
                        </a:solidFill>
                        <a:latin typeface="Arial"/>
                        <a:ea typeface="+mn-ea"/>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301</a:t>
                      </a:r>
                      <a:endParaRPr lang="en-US" sz="1200" b="1" kern="1200" dirty="0" smtClean="0">
                        <a:solidFill>
                          <a:schemeClr val="lt1"/>
                        </a:solidFill>
                        <a:latin typeface="Arial"/>
                        <a:ea typeface="+mn-ea"/>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302</a:t>
                      </a:r>
                      <a:endParaRPr lang="en-US" sz="1200" b="1" kern="1200" dirty="0" smtClean="0">
                        <a:solidFill>
                          <a:schemeClr val="lt1"/>
                        </a:solidFill>
                        <a:latin typeface="Arial"/>
                        <a:ea typeface="+mn-ea"/>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303</a:t>
                      </a:r>
                      <a:endParaRPr lang="en-US" sz="1200" b="1" kern="1200" dirty="0" smtClean="0">
                        <a:solidFill>
                          <a:schemeClr val="lt1"/>
                        </a:solidFill>
                        <a:latin typeface="Arial"/>
                        <a:ea typeface="+mn-ea"/>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548585">
                <a:tc>
                  <a:txBody>
                    <a:bodyPr/>
                    <a:lstStyle/>
                    <a:p>
                      <a:pPr algn="ctr" fontAlgn="auto">
                        <a:spcBef>
                          <a:spcPts val="0"/>
                        </a:spcBef>
                        <a:spcAft>
                          <a:spcPts val="0"/>
                        </a:spcAft>
                        <a:defRPr/>
                      </a:pPr>
                      <a:r>
                        <a:rPr lang="en-US" sz="1200" b="1" dirty="0" smtClean="0">
                          <a:solidFill>
                            <a:srgbClr val="686868"/>
                          </a:solidFill>
                          <a:latin typeface="Arial" pitchFamily="34" charset="0"/>
                          <a:cs typeface="Arial" pitchFamily="34" charset="0"/>
                        </a:rPr>
                        <a:t>Executive Managers</a:t>
                      </a:r>
                      <a:endParaRPr lang="en-US" sz="1200" dirty="0">
                        <a:solidFill>
                          <a:srgbClr val="686868"/>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srgbClr val="D0D0D0"/>
                      </a:solidFill>
                      <a:prstDash val="solid"/>
                      <a:round/>
                      <a:headEnd type="none" w="med" len="med"/>
                      <a:tailEnd type="none" w="med" len="med"/>
                    </a:lnT>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48585">
                <a:tc>
                  <a:txBody>
                    <a:bodyPr/>
                    <a:lstStyle/>
                    <a:p>
                      <a:pPr algn="ctr" fontAlgn="auto">
                        <a:spcBef>
                          <a:spcPts val="0"/>
                        </a:spcBef>
                        <a:spcAft>
                          <a:spcPts val="0"/>
                        </a:spcAft>
                        <a:defRPr/>
                      </a:pPr>
                      <a:r>
                        <a:rPr lang="en-US" sz="1200" b="1" dirty="0" smtClean="0">
                          <a:solidFill>
                            <a:srgbClr val="686868"/>
                          </a:solidFill>
                          <a:latin typeface="Arial" pitchFamily="34" charset="0"/>
                          <a:cs typeface="Arial" pitchFamily="34" charset="0"/>
                        </a:rPr>
                        <a:t>Program and</a:t>
                      </a:r>
                      <a:r>
                        <a:rPr lang="en-US" sz="1200" b="1" baseline="0" dirty="0" smtClean="0">
                          <a:solidFill>
                            <a:srgbClr val="686868"/>
                          </a:solidFill>
                          <a:latin typeface="Arial" pitchFamily="34" charset="0"/>
                          <a:cs typeface="Arial" pitchFamily="34" charset="0"/>
                        </a:rPr>
                        <a:t> Project Managers</a:t>
                      </a:r>
                      <a:endParaRPr lang="en-US" sz="1200" dirty="0">
                        <a:solidFill>
                          <a:srgbClr val="686868"/>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87">
                <a:tc>
                  <a:txBody>
                    <a:bodyPr/>
                    <a:lstStyle/>
                    <a:p>
                      <a:pPr algn="ctr" fontAlgn="auto">
                        <a:spcBef>
                          <a:spcPts val="0"/>
                        </a:spcBef>
                        <a:spcAft>
                          <a:spcPts val="0"/>
                        </a:spcAft>
                        <a:defRPr/>
                      </a:pPr>
                      <a:r>
                        <a:rPr lang="en-US" sz="1200" b="1" dirty="0" smtClean="0">
                          <a:solidFill>
                            <a:srgbClr val="686868"/>
                          </a:solidFill>
                          <a:latin typeface="Arial" pitchFamily="34" charset="0"/>
                          <a:cs typeface="Arial" pitchFamily="34" charset="0"/>
                        </a:rPr>
                        <a:t>Architects</a:t>
                      </a: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87">
                <a:tc>
                  <a:txBody>
                    <a:bodyPr/>
                    <a:lstStyle/>
                    <a:p>
                      <a:pPr algn="ctr" fontAlgn="auto">
                        <a:spcBef>
                          <a:spcPts val="0"/>
                        </a:spcBef>
                        <a:spcAft>
                          <a:spcPts val="0"/>
                        </a:spcAft>
                        <a:defRPr/>
                      </a:pPr>
                      <a:r>
                        <a:rPr lang="en-US" sz="1200" b="1" dirty="0" smtClean="0">
                          <a:solidFill>
                            <a:srgbClr val="686868"/>
                          </a:solidFill>
                          <a:latin typeface="Arial" pitchFamily="34" charset="0"/>
                          <a:cs typeface="Arial" pitchFamily="34" charset="0"/>
                        </a:rPr>
                        <a:t>Developers</a:t>
                      </a: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grpSp>
        <p:nvGrpSpPr>
          <p:cNvPr id="11" name="Group 19"/>
          <p:cNvGrpSpPr>
            <a:grpSpLocks/>
          </p:cNvGrpSpPr>
          <p:nvPr/>
        </p:nvGrpSpPr>
        <p:grpSpPr bwMode="auto">
          <a:xfrm>
            <a:off x="3668713" y="5599113"/>
            <a:ext cx="5114925" cy="327025"/>
            <a:chOff x="2801199" y="3820583"/>
            <a:chExt cx="5115141" cy="328084"/>
          </a:xfrm>
        </p:grpSpPr>
        <p:sp>
          <p:nvSpPr>
            <p:cNvPr id="12" name="Oval 11"/>
            <p:cNvSpPr/>
            <p:nvPr/>
          </p:nvSpPr>
          <p:spPr>
            <a:xfrm>
              <a:off x="2801199" y="3841750"/>
              <a:ext cx="274320" cy="274320"/>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Oval 12"/>
            <p:cNvSpPr>
              <a:spLocks noChangeAspect="1"/>
            </p:cNvSpPr>
            <p:nvPr/>
          </p:nvSpPr>
          <p:spPr>
            <a:xfrm>
              <a:off x="4826001" y="3852334"/>
              <a:ext cx="274320" cy="274320"/>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 name="TextBox 13"/>
            <p:cNvSpPr txBox="1"/>
            <p:nvPr/>
          </p:nvSpPr>
          <p:spPr>
            <a:xfrm>
              <a:off x="3069497" y="3820583"/>
              <a:ext cx="1735211" cy="328084"/>
            </a:xfrm>
            <a:prstGeom prst="rect">
              <a:avLst/>
            </a:prstGeom>
          </p:spPr>
          <p:txBody>
            <a:bodyPr wrap="none">
              <a:normAutofit lnSpcReduction="10000"/>
            </a:bodyPr>
            <a:lstStyle/>
            <a:p>
              <a:pPr>
                <a:defRPr/>
              </a:pPr>
              <a:r>
                <a:rPr lang="en-US" sz="1600" dirty="0">
                  <a:solidFill>
                    <a:srgbClr val="686868"/>
                  </a:solidFill>
                  <a:latin typeface="Arial"/>
                  <a:cs typeface="Arial"/>
                </a:rPr>
                <a:t>= Required</a:t>
              </a:r>
            </a:p>
          </p:txBody>
        </p:sp>
        <p:sp>
          <p:nvSpPr>
            <p:cNvPr id="15" name="TextBox 14"/>
            <p:cNvSpPr txBox="1"/>
            <p:nvPr/>
          </p:nvSpPr>
          <p:spPr>
            <a:xfrm>
              <a:off x="5122222" y="3820583"/>
              <a:ext cx="2794118" cy="328084"/>
            </a:xfrm>
            <a:prstGeom prst="rect">
              <a:avLst/>
            </a:prstGeom>
          </p:spPr>
          <p:txBody>
            <a:bodyPr wrap="none">
              <a:normAutofit lnSpcReduction="10000"/>
            </a:bodyPr>
            <a:lstStyle/>
            <a:p>
              <a:pPr>
                <a:defRPr/>
              </a:pPr>
              <a:r>
                <a:rPr lang="en-US" sz="1600" dirty="0">
                  <a:solidFill>
                    <a:srgbClr val="686868"/>
                  </a:solidFill>
                  <a:latin typeface="Arial"/>
                  <a:cs typeface="Arial"/>
                </a:rPr>
                <a:t>= Optional depending on role</a:t>
              </a:r>
            </a:p>
          </p:txBody>
        </p:sp>
      </p:grpSp>
      <p:sp>
        <p:nvSpPr>
          <p:cNvPr id="16" name="Oval 15"/>
          <p:cNvSpPr>
            <a:spLocks noChangeAspect="1"/>
          </p:cNvSpPr>
          <p:nvPr/>
        </p:nvSpPr>
        <p:spPr>
          <a:xfrm>
            <a:off x="2420197" y="346074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 name="Oval 16"/>
          <p:cNvSpPr>
            <a:spLocks noChangeAspect="1"/>
          </p:cNvSpPr>
          <p:nvPr/>
        </p:nvSpPr>
        <p:spPr>
          <a:xfrm>
            <a:off x="4339160" y="4540250"/>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 name="Oval 17"/>
          <p:cNvSpPr>
            <a:spLocks noChangeAspect="1"/>
          </p:cNvSpPr>
          <p:nvPr/>
        </p:nvSpPr>
        <p:spPr>
          <a:xfrm>
            <a:off x="2420197" y="402970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 name="Oval 18"/>
          <p:cNvSpPr>
            <a:spLocks noChangeAspect="1"/>
          </p:cNvSpPr>
          <p:nvPr/>
        </p:nvSpPr>
        <p:spPr>
          <a:xfrm>
            <a:off x="3404869" y="4540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 name="Oval 19"/>
          <p:cNvSpPr>
            <a:spLocks noChangeAspect="1"/>
          </p:cNvSpPr>
          <p:nvPr/>
        </p:nvSpPr>
        <p:spPr>
          <a:xfrm>
            <a:off x="3404869"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 name="Oval 21"/>
          <p:cNvSpPr>
            <a:spLocks noChangeAspect="1"/>
          </p:cNvSpPr>
          <p:nvPr/>
        </p:nvSpPr>
        <p:spPr>
          <a:xfrm>
            <a:off x="4346588" y="402970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 name="Oval 22"/>
          <p:cNvSpPr>
            <a:spLocks noChangeAspect="1"/>
          </p:cNvSpPr>
          <p:nvPr/>
        </p:nvSpPr>
        <p:spPr>
          <a:xfrm>
            <a:off x="5314949" y="4540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 name="Oval 23"/>
          <p:cNvSpPr>
            <a:spLocks noChangeAspect="1"/>
          </p:cNvSpPr>
          <p:nvPr/>
        </p:nvSpPr>
        <p:spPr>
          <a:xfrm>
            <a:off x="5314949"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 name="Oval 24"/>
          <p:cNvSpPr>
            <a:spLocks noChangeAspect="1"/>
          </p:cNvSpPr>
          <p:nvPr/>
        </p:nvSpPr>
        <p:spPr>
          <a:xfrm>
            <a:off x="6258876"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 name="Oval 25"/>
          <p:cNvSpPr>
            <a:spLocks noChangeAspect="1"/>
          </p:cNvSpPr>
          <p:nvPr/>
        </p:nvSpPr>
        <p:spPr>
          <a:xfrm>
            <a:off x="7244396"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7" name="Oval 26"/>
          <p:cNvSpPr>
            <a:spLocks noChangeAspect="1"/>
          </p:cNvSpPr>
          <p:nvPr/>
        </p:nvSpPr>
        <p:spPr>
          <a:xfrm>
            <a:off x="8219756"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8" name="Oval 27"/>
          <p:cNvSpPr>
            <a:spLocks noChangeAspect="1"/>
          </p:cNvSpPr>
          <p:nvPr/>
        </p:nvSpPr>
        <p:spPr>
          <a:xfrm>
            <a:off x="8219756" y="454767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 name="Oval 28"/>
          <p:cNvSpPr>
            <a:spLocks noChangeAspect="1"/>
          </p:cNvSpPr>
          <p:nvPr/>
        </p:nvSpPr>
        <p:spPr>
          <a:xfrm>
            <a:off x="8212328" y="4029708"/>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 name="Oval 29"/>
          <p:cNvSpPr/>
          <p:nvPr/>
        </p:nvSpPr>
        <p:spPr>
          <a:xfrm>
            <a:off x="524293" y="1316772"/>
            <a:ext cx="1314668" cy="1314668"/>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800" b="1" i="1" dirty="0">
              <a:latin typeface="Georgia"/>
              <a:cs typeface="Georgia"/>
            </a:endParaRPr>
          </a:p>
        </p:txBody>
      </p:sp>
      <p:pic>
        <p:nvPicPr>
          <p:cNvPr id="3" name="Picture 2"/>
          <p:cNvPicPr>
            <a:picLocks noChangeAspect="1"/>
          </p:cNvPicPr>
          <p:nvPr/>
        </p:nvPicPr>
        <p:blipFill>
          <a:blip r:embed="rId2"/>
          <a:stretch>
            <a:fillRect/>
          </a:stretch>
        </p:blipFill>
        <p:spPr>
          <a:xfrm>
            <a:off x="812800" y="1610682"/>
            <a:ext cx="741680" cy="724630"/>
          </a:xfrm>
          <a:prstGeom prst="rect">
            <a:avLst/>
          </a:prstGeom>
        </p:spPr>
      </p:pic>
      <p:grpSp>
        <p:nvGrpSpPr>
          <p:cNvPr id="37" name="Group 36"/>
          <p:cNvGrpSpPr/>
          <p:nvPr/>
        </p:nvGrpSpPr>
        <p:grpSpPr>
          <a:xfrm>
            <a:off x="7407343" y="730894"/>
            <a:ext cx="1235427" cy="143483"/>
            <a:chOff x="3462929" y="4029126"/>
            <a:chExt cx="1696889" cy="197077"/>
          </a:xfrm>
        </p:grpSpPr>
        <p:cxnSp>
          <p:nvCxnSpPr>
            <p:cNvPr id="38" name="Straight Connector 37"/>
            <p:cNvCxnSpPr>
              <a:endCxn id="4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4" name="Oval 43"/>
          <p:cNvSpPr>
            <a:spLocks noChangeAspect="1"/>
          </p:cNvSpPr>
          <p:nvPr/>
        </p:nvSpPr>
        <p:spPr>
          <a:xfrm>
            <a:off x="2420197" y="4540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 name="Oval 44"/>
          <p:cNvSpPr>
            <a:spLocks noChangeAspect="1"/>
          </p:cNvSpPr>
          <p:nvPr/>
        </p:nvSpPr>
        <p:spPr>
          <a:xfrm>
            <a:off x="2420197"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 name="Oval 34"/>
          <p:cNvSpPr>
            <a:spLocks noChangeAspect="1"/>
          </p:cNvSpPr>
          <p:nvPr/>
        </p:nvSpPr>
        <p:spPr>
          <a:xfrm>
            <a:off x="3397441" y="3460748"/>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 name="Oval 35"/>
          <p:cNvSpPr>
            <a:spLocks noChangeAspect="1"/>
          </p:cNvSpPr>
          <p:nvPr/>
        </p:nvSpPr>
        <p:spPr>
          <a:xfrm>
            <a:off x="3397441" y="4037136"/>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8279497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4</a:t>
            </a:fld>
            <a:endParaRPr lang="en-US" dirty="0"/>
          </a:p>
        </p:txBody>
      </p:sp>
      <p:sp>
        <p:nvSpPr>
          <p:cNvPr id="5" name="Title 4"/>
          <p:cNvSpPr>
            <a:spLocks noGrp="1"/>
          </p:cNvSpPr>
          <p:nvPr>
            <p:ph type="title"/>
          </p:nvPr>
        </p:nvSpPr>
        <p:spPr/>
        <p:txBody>
          <a:bodyPr/>
          <a:lstStyle/>
          <a:p>
            <a:r>
              <a:rPr lang="en-US" dirty="0" smtClean="0"/>
              <a:t>agenda</a:t>
            </a:r>
            <a:endParaRPr lang="en-US" dirty="0"/>
          </a:p>
        </p:txBody>
      </p:sp>
      <p:grpSp>
        <p:nvGrpSpPr>
          <p:cNvPr id="8" name="Group 7"/>
          <p:cNvGrpSpPr/>
          <p:nvPr/>
        </p:nvGrpSpPr>
        <p:grpSpPr>
          <a:xfrm>
            <a:off x="439682" y="1229485"/>
            <a:ext cx="8091215" cy="733232"/>
            <a:chOff x="439682" y="1259060"/>
            <a:chExt cx="8091215" cy="733232"/>
          </a:xfrm>
        </p:grpSpPr>
        <p:sp>
          <p:nvSpPr>
            <p:cNvPr id="9" name="TextBox 8"/>
            <p:cNvSpPr txBox="1"/>
            <p:nvPr userDrawn="1"/>
          </p:nvSpPr>
          <p:spPr>
            <a:xfrm>
              <a:off x="439682" y="1259060"/>
              <a:ext cx="6856249" cy="477054"/>
            </a:xfrm>
            <a:prstGeom prst="rect">
              <a:avLst/>
            </a:prstGeom>
            <a:noFill/>
          </p:spPr>
          <p:txBody>
            <a:bodyPr wrap="square" rtlCol="0">
              <a:spAutoFit/>
            </a:bodyPr>
            <a:lstStyle/>
            <a:p>
              <a:r>
                <a:rPr lang="en-US" sz="2500" b="1" dirty="0">
                  <a:solidFill>
                    <a:schemeClr val="tx2"/>
                  </a:solidFill>
                  <a:cs typeface="Arial"/>
                </a:rPr>
                <a:t>NIEM Recap &amp; Model </a:t>
              </a:r>
              <a:r>
                <a:rPr lang="en-US" sz="2500" b="1" dirty="0" smtClean="0">
                  <a:solidFill>
                    <a:schemeClr val="tx2"/>
                  </a:solidFill>
                  <a:cs typeface="Arial"/>
                </a:rPr>
                <a:t>Overview</a:t>
              </a:r>
              <a:endParaRPr lang="en-US" sz="1600" dirty="0">
                <a:solidFill>
                  <a:srgbClr val="595959"/>
                </a:solidFill>
                <a:latin typeface="Arial"/>
                <a:cs typeface="Arial"/>
              </a:endParaRPr>
            </a:p>
          </p:txBody>
        </p:sp>
        <p:cxnSp>
          <p:nvCxnSpPr>
            <p:cNvPr id="10" name="Straight Connector 9"/>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1" name="Action Button: Forward or Next 10">
              <a:hlinkClick r:id="rId3"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27" name="Group 26"/>
          <p:cNvGrpSpPr/>
          <p:nvPr/>
        </p:nvGrpSpPr>
        <p:grpSpPr>
          <a:xfrm>
            <a:off x="439682" y="2270885"/>
            <a:ext cx="8091215" cy="733232"/>
            <a:chOff x="439682" y="1259060"/>
            <a:chExt cx="8091215" cy="733232"/>
          </a:xfrm>
        </p:grpSpPr>
        <p:sp>
          <p:nvSpPr>
            <p:cNvPr id="28" name="TextBox 27"/>
            <p:cNvSpPr txBox="1"/>
            <p:nvPr userDrawn="1"/>
          </p:nvSpPr>
          <p:spPr>
            <a:xfrm>
              <a:off x="439682" y="1259060"/>
              <a:ext cx="6856249" cy="477054"/>
            </a:xfrm>
            <a:prstGeom prst="rect">
              <a:avLst/>
            </a:prstGeom>
            <a:noFill/>
          </p:spPr>
          <p:txBody>
            <a:bodyPr wrap="square" rtlCol="0">
              <a:spAutoFit/>
            </a:bodyPr>
            <a:lstStyle/>
            <a:p>
              <a:r>
                <a:rPr lang="en-US" sz="2500" b="1" dirty="0">
                  <a:solidFill>
                    <a:schemeClr val="tx2"/>
                  </a:solidFill>
                  <a:cs typeface="Arial"/>
                </a:rPr>
                <a:t>NIEM </a:t>
              </a:r>
              <a:r>
                <a:rPr lang="en-US" sz="2500" b="1" dirty="0" smtClean="0">
                  <a:solidFill>
                    <a:schemeClr val="tx2"/>
                  </a:solidFill>
                  <a:cs typeface="Arial"/>
                </a:rPr>
                <a:t>Information Exchange </a:t>
              </a:r>
              <a:r>
                <a:rPr lang="en-US" sz="2500" b="1" dirty="0">
                  <a:solidFill>
                    <a:schemeClr val="tx2"/>
                  </a:solidFill>
                  <a:cs typeface="Arial"/>
                </a:rPr>
                <a:t>Overview</a:t>
              </a:r>
              <a:endParaRPr lang="en-US" sz="1600" dirty="0">
                <a:solidFill>
                  <a:srgbClr val="595959"/>
                </a:solidFill>
                <a:latin typeface="Arial"/>
                <a:cs typeface="Arial"/>
              </a:endParaRPr>
            </a:p>
          </p:txBody>
        </p:sp>
        <p:cxnSp>
          <p:nvCxnSpPr>
            <p:cNvPr id="29" name="Straight Connector 28"/>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0" name="Action Button: Forward or Next 29">
              <a:hlinkClick r:id="rId4"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31" name="Group 30"/>
          <p:cNvGrpSpPr/>
          <p:nvPr/>
        </p:nvGrpSpPr>
        <p:grpSpPr>
          <a:xfrm>
            <a:off x="439682" y="3312285"/>
            <a:ext cx="8091215" cy="733232"/>
            <a:chOff x="439682" y="1259060"/>
            <a:chExt cx="8091215" cy="733232"/>
          </a:xfrm>
        </p:grpSpPr>
        <p:sp>
          <p:nvSpPr>
            <p:cNvPr id="32" name="TextBox 31"/>
            <p:cNvSpPr txBox="1"/>
            <p:nvPr userDrawn="1"/>
          </p:nvSpPr>
          <p:spPr>
            <a:xfrm>
              <a:off x="439682" y="1259060"/>
              <a:ext cx="6856249" cy="477054"/>
            </a:xfrm>
            <a:prstGeom prst="rect">
              <a:avLst/>
            </a:prstGeom>
            <a:noFill/>
          </p:spPr>
          <p:txBody>
            <a:bodyPr wrap="square" rtlCol="0">
              <a:spAutoFit/>
            </a:bodyPr>
            <a:lstStyle/>
            <a:p>
              <a:r>
                <a:rPr lang="en-US" sz="2500" b="1" dirty="0">
                  <a:solidFill>
                    <a:schemeClr val="tx2"/>
                  </a:solidFill>
                  <a:cs typeface="Arial"/>
                </a:rPr>
                <a:t>NIEM Implementation</a:t>
              </a:r>
              <a:endParaRPr lang="en-US" sz="1600" dirty="0">
                <a:solidFill>
                  <a:srgbClr val="595959"/>
                </a:solidFill>
                <a:latin typeface="Arial"/>
                <a:cs typeface="Arial"/>
              </a:endParaRPr>
            </a:p>
          </p:txBody>
        </p:sp>
        <p:cxnSp>
          <p:nvCxnSpPr>
            <p:cNvPr id="33" name="Straight Connector 32"/>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4" name="Action Button: Forward or Next 33">
              <a:hlinkClick r:id="rId5"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35" name="Group 34"/>
          <p:cNvGrpSpPr/>
          <p:nvPr/>
        </p:nvGrpSpPr>
        <p:grpSpPr>
          <a:xfrm>
            <a:off x="439682" y="4315585"/>
            <a:ext cx="8091215" cy="733232"/>
            <a:chOff x="439682" y="1259060"/>
            <a:chExt cx="8091215" cy="733232"/>
          </a:xfrm>
        </p:grpSpPr>
        <p:sp>
          <p:nvSpPr>
            <p:cNvPr id="36" name="TextBox 35"/>
            <p:cNvSpPr txBox="1"/>
            <p:nvPr userDrawn="1"/>
          </p:nvSpPr>
          <p:spPr>
            <a:xfrm>
              <a:off x="439682" y="1259060"/>
              <a:ext cx="6856249" cy="477054"/>
            </a:xfrm>
            <a:prstGeom prst="rect">
              <a:avLst/>
            </a:prstGeom>
            <a:noFill/>
          </p:spPr>
          <p:txBody>
            <a:bodyPr wrap="square" rtlCol="0">
              <a:spAutoFit/>
            </a:bodyPr>
            <a:lstStyle/>
            <a:p>
              <a:r>
                <a:rPr lang="en-US" sz="2500" b="1" smtClean="0">
                  <a:solidFill>
                    <a:schemeClr val="tx2"/>
                  </a:solidFill>
                  <a:cs typeface="Arial"/>
                </a:rPr>
                <a:t>NIEM-UML</a:t>
              </a:r>
              <a:endParaRPr lang="en-US" sz="2500" b="1" dirty="0">
                <a:solidFill>
                  <a:schemeClr val="tx2"/>
                </a:solidFill>
                <a:cs typeface="Arial"/>
              </a:endParaRPr>
            </a:p>
          </p:txBody>
        </p:sp>
        <p:cxnSp>
          <p:nvCxnSpPr>
            <p:cNvPr id="37" name="Straight Connector 36"/>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8" name="Action Button: Forward or Next 37">
              <a:hlinkClick r:id="rId6"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21" name="Group 20"/>
          <p:cNvGrpSpPr/>
          <p:nvPr/>
        </p:nvGrpSpPr>
        <p:grpSpPr>
          <a:xfrm>
            <a:off x="439682" y="5251374"/>
            <a:ext cx="8091215" cy="477054"/>
            <a:chOff x="439682" y="1259060"/>
            <a:chExt cx="8091215" cy="477054"/>
          </a:xfrm>
        </p:grpSpPr>
        <p:sp>
          <p:nvSpPr>
            <p:cNvPr id="22" name="TextBox 21"/>
            <p:cNvSpPr txBox="1"/>
            <p:nvPr userDrawn="1"/>
          </p:nvSpPr>
          <p:spPr>
            <a:xfrm>
              <a:off x="439682" y="1259060"/>
              <a:ext cx="6856249" cy="477054"/>
            </a:xfrm>
            <a:prstGeom prst="rect">
              <a:avLst/>
            </a:prstGeom>
            <a:noFill/>
          </p:spPr>
          <p:txBody>
            <a:bodyPr wrap="square" rtlCol="0">
              <a:spAutoFit/>
            </a:bodyPr>
            <a:lstStyle/>
            <a:p>
              <a:r>
                <a:rPr lang="en-US" sz="2500" b="1" dirty="0" smtClean="0">
                  <a:solidFill>
                    <a:schemeClr val="tx2"/>
                  </a:solidFill>
                  <a:cs typeface="Arial"/>
                </a:rPr>
                <a:t>Conclusion</a:t>
              </a:r>
              <a:endParaRPr lang="en-US" sz="2500" b="1" dirty="0">
                <a:solidFill>
                  <a:schemeClr val="tx2"/>
                </a:solidFill>
                <a:cs typeface="Arial"/>
              </a:endParaRPr>
            </a:p>
          </p:txBody>
        </p:sp>
        <p:sp>
          <p:nvSpPr>
            <p:cNvPr id="24" name="Action Button: Forward or Next 23">
              <a:hlinkClick r:id="rId7"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spTree>
    <p:extLst>
      <p:ext uri="{BB962C8B-B14F-4D97-AF65-F5344CB8AC3E}">
        <p14:creationId xmlns:p14="http://schemas.microsoft.com/office/powerpoint/2010/main" val="39768535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3075" y="2708275"/>
            <a:ext cx="5745163" cy="892175"/>
          </a:xfrm>
        </p:spPr>
        <p:txBody>
          <a:bodyPr/>
          <a:lstStyle/>
          <a:p>
            <a:pPr eaLnBrk="1" hangingPunct="1">
              <a:defRPr/>
            </a:pPr>
            <a:r>
              <a:rPr lang="en-US" dirty="0" smtClean="0"/>
              <a:t>End of course</a:t>
            </a:r>
            <a:endParaRPr lang="en-US" dirty="0"/>
          </a:p>
        </p:txBody>
      </p:sp>
      <p:grpSp>
        <p:nvGrpSpPr>
          <p:cNvPr id="7" name="Group 6"/>
          <p:cNvGrpSpPr/>
          <p:nvPr/>
        </p:nvGrpSpPr>
        <p:grpSpPr>
          <a:xfrm>
            <a:off x="1930400" y="2606675"/>
            <a:ext cx="5364480" cy="1003300"/>
            <a:chOff x="762000" y="2606675"/>
            <a:chExt cx="7831138" cy="1003300"/>
          </a:xfrm>
        </p:grpSpPr>
        <p:cxnSp>
          <p:nvCxnSpPr>
            <p:cNvPr id="4" name="Straight Connector 3"/>
            <p:cNvCxnSpPr/>
            <p:nvPr/>
          </p:nvCxnSpPr>
          <p:spPr bwMode="auto">
            <a:xfrm>
              <a:off x="762000" y="26066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bwMode="auto">
            <a:xfrm>
              <a:off x="762000" y="36099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
        <p:nvSpPr>
          <p:cNvPr id="6" name="Slide Number Placeholder 5"/>
          <p:cNvSpPr>
            <a:spLocks noGrp="1"/>
          </p:cNvSpPr>
          <p:nvPr>
            <p:ph type="sldNum" sz="quarter" idx="12"/>
          </p:nvPr>
        </p:nvSpPr>
        <p:spPr/>
        <p:txBody>
          <a:bodyPr/>
          <a:lstStyle/>
          <a:p>
            <a:fld id="{28F58EE9-9E0B-4342-937B-49388987DDAD}" type="slidenum">
              <a:rPr lang="en-US" smtClean="0"/>
              <a:t>40</a:t>
            </a:fld>
            <a:endParaRPr lang="en-US" dirty="0"/>
          </a:p>
        </p:txBody>
      </p:sp>
      <p:grpSp>
        <p:nvGrpSpPr>
          <p:cNvPr id="17" name="Group 16"/>
          <p:cNvGrpSpPr/>
          <p:nvPr/>
        </p:nvGrpSpPr>
        <p:grpSpPr>
          <a:xfrm>
            <a:off x="7343000" y="295879"/>
            <a:ext cx="1736872" cy="773588"/>
            <a:chOff x="7343000" y="295879"/>
            <a:chExt cx="1736872" cy="773588"/>
          </a:xfrm>
        </p:grpSpPr>
        <p:grpSp>
          <p:nvGrpSpPr>
            <p:cNvPr id="18" name="Group 17"/>
            <p:cNvGrpSpPr/>
            <p:nvPr/>
          </p:nvGrpSpPr>
          <p:grpSpPr>
            <a:xfrm>
              <a:off x="7508041" y="616679"/>
              <a:ext cx="1381637" cy="160464"/>
              <a:chOff x="3462929" y="4029126"/>
              <a:chExt cx="1696889" cy="197077"/>
            </a:xfrm>
          </p:grpSpPr>
          <p:cxnSp>
            <p:nvCxnSpPr>
              <p:cNvPr id="21" name="Straight Connector 20"/>
              <p:cNvCxnSpPr>
                <a:endCxn id="2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9" name="TextBox 18"/>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20" name="TextBox 19"/>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100% complete</a:t>
              </a:r>
            </a:p>
          </p:txBody>
        </p:sp>
      </p:grpSp>
    </p:spTree>
    <p:extLst>
      <p:ext uri="{BB962C8B-B14F-4D97-AF65-F5344CB8AC3E}">
        <p14:creationId xmlns:p14="http://schemas.microsoft.com/office/powerpoint/2010/main" val="2067397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500" dirty="0" smtClean="0"/>
              <a:t>NIEM recap &amp; model overview</a:t>
            </a:r>
            <a:endParaRPr lang="en-US" sz="4500" dirty="0"/>
          </a:p>
        </p:txBody>
      </p:sp>
      <p:sp>
        <p:nvSpPr>
          <p:cNvPr id="3" name="Slide Number Placeholder 2"/>
          <p:cNvSpPr>
            <a:spLocks noGrp="1"/>
          </p:cNvSpPr>
          <p:nvPr>
            <p:ph type="sldNum" sz="quarter" idx="12"/>
          </p:nvPr>
        </p:nvSpPr>
        <p:spPr/>
        <p:txBody>
          <a:bodyPr/>
          <a:lstStyle/>
          <a:p>
            <a:fld id="{28F58EE9-9E0B-4342-937B-49388987DDAD}" type="slidenum">
              <a:rPr lang="en-US" smtClean="0"/>
              <a:t>5</a:t>
            </a:fld>
            <a:endParaRPr lang="en-US" dirty="0"/>
          </a:p>
        </p:txBody>
      </p:sp>
      <p:cxnSp>
        <p:nvCxnSpPr>
          <p:cNvPr id="4" name="Straight Connector 3"/>
          <p:cNvCxnSpPr/>
          <p:nvPr/>
        </p:nvCxnSpPr>
        <p:spPr>
          <a:xfrm>
            <a:off x="1866900" y="2403796"/>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866900" y="3864296"/>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7343000" y="295879"/>
            <a:ext cx="1736872" cy="773588"/>
            <a:chOff x="7343000" y="295879"/>
            <a:chExt cx="1736872" cy="773588"/>
          </a:xfrm>
        </p:grpSpPr>
        <p:grpSp>
          <p:nvGrpSpPr>
            <p:cNvPr id="12" name="Group 11"/>
            <p:cNvGrpSpPr/>
            <p:nvPr/>
          </p:nvGrpSpPr>
          <p:grpSpPr>
            <a:xfrm>
              <a:off x="7508041" y="616679"/>
              <a:ext cx="1381637" cy="160464"/>
              <a:chOff x="3462929" y="4029126"/>
              <a:chExt cx="1696889" cy="197077"/>
            </a:xfrm>
          </p:grpSpPr>
          <p:cxnSp>
            <p:nvCxnSpPr>
              <p:cNvPr id="15" name="Straight Connector 14"/>
              <p:cNvCxnSpPr>
                <a:endCxn id="21"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3" name="TextBox 12"/>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14" name="TextBox 13"/>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0% complete</a:t>
              </a:r>
            </a:p>
          </p:txBody>
        </p:sp>
      </p:grpSp>
    </p:spTree>
    <p:extLst>
      <p:ext uri="{BB962C8B-B14F-4D97-AF65-F5344CB8AC3E}">
        <p14:creationId xmlns:p14="http://schemas.microsoft.com/office/powerpoint/2010/main" val="29977589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324068" y="1069475"/>
            <a:ext cx="8819931" cy="1508273"/>
          </a:xfrm>
        </p:spPr>
        <p:txBody>
          <a:bodyPr>
            <a:noAutofit/>
          </a:bodyPr>
          <a:lstStyle/>
          <a:p>
            <a:r>
              <a:rPr lang="en-US" sz="1400" b="1" dirty="0">
                <a:solidFill>
                  <a:srgbClr val="1F497D"/>
                </a:solidFill>
              </a:rPr>
              <a:t>NIEM is a community-driven</a:t>
            </a:r>
            <a:r>
              <a:rPr lang="en-US" sz="1400" dirty="0">
                <a:solidFill>
                  <a:srgbClr val="686868"/>
                </a:solidFill>
              </a:rPr>
              <a:t>, government-wide, standards-based approach to exchanging information. Diverse communities can collectively leverage </a:t>
            </a:r>
            <a:r>
              <a:rPr lang="en-US" sz="1400" b="1" dirty="0">
                <a:solidFill>
                  <a:schemeClr val="tx2"/>
                </a:solidFill>
              </a:rPr>
              <a:t>NIEM to increase efficiencies </a:t>
            </a:r>
            <a:r>
              <a:rPr lang="en-US" sz="1400" dirty="0">
                <a:solidFill>
                  <a:srgbClr val="686868"/>
                </a:solidFill>
              </a:rPr>
              <a:t>and improve decision-making. </a:t>
            </a:r>
          </a:p>
          <a:p>
            <a:endParaRPr lang="en-US" sz="1400" dirty="0"/>
          </a:p>
          <a:p>
            <a:r>
              <a:rPr lang="en-US" sz="1400" dirty="0">
                <a:solidFill>
                  <a:srgbClr val="686868"/>
                </a:solidFill>
              </a:rPr>
              <a:t>It is available to everyone, including both public and private organizations</a:t>
            </a:r>
            <a:r>
              <a:rPr lang="en-US" sz="1400" dirty="0" smtClean="0">
                <a:solidFill>
                  <a:srgbClr val="686868"/>
                </a:solidFill>
              </a:rPr>
              <a:t>. </a:t>
            </a:r>
            <a:r>
              <a:rPr lang="en-US" sz="1400" dirty="0">
                <a:solidFill>
                  <a:srgbClr val="686868"/>
                </a:solidFill>
              </a:rPr>
              <a:t>NIEM includes a data model, governance, training, tools, technical support services, and an active community to assist users in adopting </a:t>
            </a:r>
            <a:br>
              <a:rPr lang="en-US" sz="1400" dirty="0">
                <a:solidFill>
                  <a:srgbClr val="686868"/>
                </a:solidFill>
              </a:rPr>
            </a:br>
            <a:r>
              <a:rPr lang="en-US" sz="1400" dirty="0">
                <a:solidFill>
                  <a:srgbClr val="686868"/>
                </a:solidFill>
              </a:rPr>
              <a:t>a standards-based approach to exchanging data.</a:t>
            </a:r>
          </a:p>
          <a:p>
            <a:endParaRPr lang="en-US" sz="1400" dirty="0"/>
          </a:p>
        </p:txBody>
      </p:sp>
      <p:sp>
        <p:nvSpPr>
          <p:cNvPr id="28" name="Rounded Rectangle 27"/>
          <p:cNvSpPr/>
          <p:nvPr/>
        </p:nvSpPr>
        <p:spPr bwMode="auto">
          <a:xfrm>
            <a:off x="6030920" y="2643920"/>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b="1" spc="-50" dirty="0" smtClean="0">
                <a:solidFill>
                  <a:srgbClr val="304776"/>
                </a:solidFill>
                <a:cs typeface="Arial"/>
              </a:rPr>
              <a:t>Support Framework</a:t>
            </a:r>
            <a:endParaRPr lang="en-US" b="1" spc="-50" dirty="0">
              <a:solidFill>
                <a:srgbClr val="304776"/>
              </a:solidFill>
              <a:cs typeface="Arial"/>
            </a:endParaRPr>
          </a:p>
        </p:txBody>
      </p:sp>
      <p:sp>
        <p:nvSpPr>
          <p:cNvPr id="27" name="Rounded Rectangle 26"/>
          <p:cNvSpPr/>
          <p:nvPr/>
        </p:nvSpPr>
        <p:spPr bwMode="auto">
          <a:xfrm>
            <a:off x="3263168" y="2643920"/>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b="1" spc="-50" dirty="0" smtClean="0">
                <a:solidFill>
                  <a:srgbClr val="304776"/>
                </a:solidFill>
                <a:cs typeface="Arial"/>
              </a:rPr>
              <a:t>Technical Framework</a:t>
            </a:r>
            <a:endParaRPr lang="en-US" b="1" spc="-50" dirty="0">
              <a:solidFill>
                <a:srgbClr val="304776"/>
              </a:solidFill>
              <a:cs typeface="Arial"/>
            </a:endParaRPr>
          </a:p>
        </p:txBody>
      </p:sp>
      <p:sp>
        <p:nvSpPr>
          <p:cNvPr id="25" name="Rounded Rectangle 24"/>
          <p:cNvSpPr/>
          <p:nvPr/>
        </p:nvSpPr>
        <p:spPr bwMode="auto">
          <a:xfrm>
            <a:off x="473686" y="2643920"/>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b="1" spc="-50" dirty="0" smtClean="0">
                <a:solidFill>
                  <a:schemeClr val="tx2"/>
                </a:solidFill>
                <a:cs typeface="Arial"/>
              </a:rPr>
              <a:t>Community</a:t>
            </a:r>
            <a:endParaRPr lang="en-US" b="1" spc="-50" dirty="0">
              <a:solidFill>
                <a:schemeClr val="tx2"/>
              </a:solidFill>
              <a:cs typeface="Arial"/>
            </a:endParaRPr>
          </a:p>
        </p:txBody>
      </p:sp>
      <p:grpSp>
        <p:nvGrpSpPr>
          <p:cNvPr id="3" name="Group 59"/>
          <p:cNvGrpSpPr/>
          <p:nvPr/>
        </p:nvGrpSpPr>
        <p:grpSpPr>
          <a:xfrm>
            <a:off x="547688" y="3189460"/>
            <a:ext cx="2451100" cy="2642088"/>
            <a:chOff x="433388" y="3569312"/>
            <a:chExt cx="2451100" cy="2642088"/>
          </a:xfrm>
          <a:gradFill flip="none" rotWithShape="1">
            <a:gsLst>
              <a:gs pos="0">
                <a:srgbClr val="CEDEE0"/>
              </a:gs>
              <a:gs pos="100000">
                <a:schemeClr val="bg1">
                  <a:lumMod val="95000"/>
                </a:schemeClr>
              </a:gs>
            </a:gsLst>
            <a:lin ang="16200000" scaled="0"/>
            <a:tileRect/>
          </a:gradFill>
        </p:grpSpPr>
        <p:sp>
          <p:nvSpPr>
            <p:cNvPr id="56" name="Rounded Rectangle 55"/>
            <p:cNvSpPr/>
            <p:nvPr/>
          </p:nvSpPr>
          <p:spPr>
            <a:xfrm>
              <a:off x="433388" y="3569312"/>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b="1" dirty="0">
                  <a:solidFill>
                    <a:srgbClr val="8B8B8B"/>
                  </a:solidFill>
                  <a:cs typeface="Arial"/>
                </a:rPr>
                <a:t>Formal Governance </a:t>
              </a:r>
              <a:r>
                <a:rPr lang="en-US" sz="1200" b="1" dirty="0" smtClean="0">
                  <a:solidFill>
                    <a:srgbClr val="8B8B8B"/>
                  </a:solidFill>
                  <a:cs typeface="Arial"/>
                </a:rPr>
                <a:t>Processes</a:t>
              </a:r>
              <a:endParaRPr lang="en-US" sz="1200" b="1" dirty="0">
                <a:solidFill>
                  <a:srgbClr val="8B8B8B"/>
                </a:solidFill>
                <a:cs typeface="Arial"/>
              </a:endParaRPr>
            </a:p>
          </p:txBody>
        </p:sp>
        <p:sp>
          <p:nvSpPr>
            <p:cNvPr id="57" name="Rounded Rectangle 56"/>
            <p:cNvSpPr/>
            <p:nvPr/>
          </p:nvSpPr>
          <p:spPr>
            <a:xfrm>
              <a:off x="433388" y="4239966"/>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defTabSz="800100">
                <a:lnSpc>
                  <a:spcPct val="90000"/>
                </a:lnSpc>
                <a:spcAft>
                  <a:spcPct val="35000"/>
                </a:spcAft>
                <a:buFont typeface="Wingdings 2" pitchFamily="18" charset="2"/>
                <a:buNone/>
                <a:defRPr/>
              </a:pPr>
              <a:r>
                <a:rPr lang="en-US" sz="1200" b="1" dirty="0">
                  <a:solidFill>
                    <a:srgbClr val="7F7F7F"/>
                  </a:solidFill>
                  <a:cs typeface="Arial"/>
                </a:rPr>
                <a:t>Online Repositories</a:t>
              </a:r>
            </a:p>
          </p:txBody>
        </p:sp>
        <p:sp>
          <p:nvSpPr>
            <p:cNvPr id="58" name="Rounded Rectangle 57"/>
            <p:cNvSpPr/>
            <p:nvPr/>
          </p:nvSpPr>
          <p:spPr>
            <a:xfrm>
              <a:off x="433388" y="4912337"/>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defTabSz="800100">
                <a:lnSpc>
                  <a:spcPct val="90000"/>
                </a:lnSpc>
                <a:spcAft>
                  <a:spcPct val="35000"/>
                </a:spcAft>
                <a:buFont typeface="Wingdings 2" pitchFamily="18" charset="2"/>
                <a:buNone/>
                <a:defRPr/>
              </a:pPr>
              <a:r>
                <a:rPr lang="en-US" sz="1200" b="1" dirty="0">
                  <a:solidFill>
                    <a:srgbClr val="7F7F7F"/>
                  </a:solidFill>
                  <a:cs typeface="Arial"/>
                </a:rPr>
                <a:t>Mission-Oriented Domains</a:t>
              </a:r>
            </a:p>
          </p:txBody>
        </p:sp>
        <p:sp>
          <p:nvSpPr>
            <p:cNvPr id="59" name="Rounded Rectangle 58"/>
            <p:cNvSpPr/>
            <p:nvPr/>
          </p:nvSpPr>
          <p:spPr>
            <a:xfrm>
              <a:off x="433388" y="5582750"/>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defTabSz="800100">
                <a:lnSpc>
                  <a:spcPct val="90000"/>
                </a:lnSpc>
                <a:spcAft>
                  <a:spcPct val="35000"/>
                </a:spcAft>
                <a:buFont typeface="Wingdings 2" pitchFamily="18" charset="2"/>
                <a:buNone/>
                <a:defRPr/>
              </a:pPr>
              <a:r>
                <a:rPr lang="en-US" sz="1200" b="1" dirty="0">
                  <a:solidFill>
                    <a:srgbClr val="7F7F7F"/>
                  </a:solidFill>
                  <a:cs typeface="Arial"/>
                </a:rPr>
                <a:t>Self-Managing </a:t>
              </a:r>
              <a:r>
                <a:rPr lang="en-US" sz="1200" b="1" dirty="0" smtClean="0">
                  <a:solidFill>
                    <a:srgbClr val="7F7F7F"/>
                  </a:solidFill>
                  <a:cs typeface="Arial"/>
                </a:rPr>
                <a:t/>
              </a:r>
              <a:br>
                <a:rPr lang="en-US" sz="1200" b="1" dirty="0" smtClean="0">
                  <a:solidFill>
                    <a:srgbClr val="7F7F7F"/>
                  </a:solidFill>
                  <a:cs typeface="Arial"/>
                </a:rPr>
              </a:br>
              <a:r>
                <a:rPr lang="en-US" sz="1200" b="1" dirty="0" smtClean="0">
                  <a:solidFill>
                    <a:srgbClr val="7F7F7F"/>
                  </a:solidFill>
                  <a:cs typeface="Arial"/>
                </a:rPr>
                <a:t>Domain </a:t>
              </a:r>
              <a:r>
                <a:rPr lang="en-US" sz="1200" b="1" dirty="0">
                  <a:solidFill>
                    <a:srgbClr val="7F7F7F"/>
                  </a:solidFill>
                  <a:cs typeface="Arial"/>
                </a:rPr>
                <a:t>Stewards</a:t>
              </a:r>
            </a:p>
          </p:txBody>
        </p:sp>
      </p:grpSp>
      <p:grpSp>
        <p:nvGrpSpPr>
          <p:cNvPr id="4" name="Group 60"/>
          <p:cNvGrpSpPr/>
          <p:nvPr/>
        </p:nvGrpSpPr>
        <p:grpSpPr>
          <a:xfrm>
            <a:off x="3329843" y="3189460"/>
            <a:ext cx="2451100" cy="2642088"/>
            <a:chOff x="433388" y="3569312"/>
            <a:chExt cx="2451100" cy="2642088"/>
          </a:xfrm>
          <a:gradFill flip="none" rotWithShape="1">
            <a:gsLst>
              <a:gs pos="0">
                <a:srgbClr val="CEDEE0"/>
              </a:gs>
              <a:gs pos="100000">
                <a:schemeClr val="bg1">
                  <a:lumMod val="95000"/>
                </a:schemeClr>
              </a:gs>
            </a:gsLst>
            <a:lin ang="16200000" scaled="0"/>
            <a:tileRect/>
          </a:gradFill>
        </p:grpSpPr>
        <p:sp>
          <p:nvSpPr>
            <p:cNvPr id="62" name="Rounded Rectangle 61"/>
            <p:cNvSpPr/>
            <p:nvPr/>
          </p:nvSpPr>
          <p:spPr>
            <a:xfrm>
              <a:off x="433388" y="3569312"/>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defTabSz="800100">
                <a:lnSpc>
                  <a:spcPct val="90000"/>
                </a:lnSpc>
                <a:spcAft>
                  <a:spcPct val="35000"/>
                </a:spcAft>
                <a:defRPr/>
              </a:pPr>
              <a:r>
                <a:rPr lang="en-US" sz="1200" b="1" dirty="0">
                  <a:solidFill>
                    <a:srgbClr val="7F7F7F"/>
                  </a:solidFill>
                  <a:cs typeface="Arial"/>
                </a:rPr>
                <a:t>Data Model</a:t>
              </a:r>
            </a:p>
          </p:txBody>
        </p:sp>
        <p:sp>
          <p:nvSpPr>
            <p:cNvPr id="63" name="Rounded Rectangle 62"/>
            <p:cNvSpPr/>
            <p:nvPr/>
          </p:nvSpPr>
          <p:spPr>
            <a:xfrm>
              <a:off x="433388" y="4239966"/>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defTabSz="800100">
                <a:lnSpc>
                  <a:spcPct val="90000"/>
                </a:lnSpc>
                <a:spcAft>
                  <a:spcPct val="35000"/>
                </a:spcAft>
                <a:buFont typeface="Wingdings 2" pitchFamily="18" charset="2"/>
                <a:buNone/>
                <a:defRPr/>
              </a:pPr>
              <a:r>
                <a:rPr lang="en-US" sz="1200" b="1" dirty="0">
                  <a:solidFill>
                    <a:srgbClr val="7F7F7F"/>
                  </a:solidFill>
                  <a:cs typeface="Arial"/>
                </a:rPr>
                <a:t>XML Design Rules</a:t>
              </a:r>
            </a:p>
          </p:txBody>
        </p:sp>
        <p:sp>
          <p:nvSpPr>
            <p:cNvPr id="64" name="Rounded Rectangle 63"/>
            <p:cNvSpPr/>
            <p:nvPr/>
          </p:nvSpPr>
          <p:spPr>
            <a:xfrm>
              <a:off x="433388" y="4912337"/>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defTabSz="800100">
                <a:lnSpc>
                  <a:spcPct val="90000"/>
                </a:lnSpc>
                <a:spcAft>
                  <a:spcPct val="35000"/>
                </a:spcAft>
                <a:buFont typeface="Wingdings 2" pitchFamily="18" charset="2"/>
                <a:buNone/>
                <a:defRPr/>
              </a:pPr>
              <a:r>
                <a:rPr lang="en-US" sz="1200" b="1" dirty="0">
                  <a:solidFill>
                    <a:srgbClr val="7F7F7F"/>
                  </a:solidFill>
                  <a:cs typeface="Arial"/>
                </a:rPr>
                <a:t>Development Methodology</a:t>
              </a:r>
            </a:p>
          </p:txBody>
        </p:sp>
        <p:sp>
          <p:nvSpPr>
            <p:cNvPr id="65" name="Rounded Rectangle 64"/>
            <p:cNvSpPr/>
            <p:nvPr/>
          </p:nvSpPr>
          <p:spPr>
            <a:xfrm>
              <a:off x="433388" y="5582750"/>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defTabSz="800100">
                <a:lnSpc>
                  <a:spcPct val="90000"/>
                </a:lnSpc>
                <a:spcAft>
                  <a:spcPct val="35000"/>
                </a:spcAft>
                <a:buFont typeface="Wingdings 2" pitchFamily="18" charset="2"/>
                <a:buNone/>
                <a:defRPr/>
              </a:pPr>
              <a:r>
                <a:rPr lang="en-US" sz="1200" b="1" dirty="0">
                  <a:solidFill>
                    <a:srgbClr val="7F7F7F"/>
                  </a:solidFill>
                  <a:cs typeface="Arial"/>
                </a:rPr>
                <a:t>Predefined </a:t>
              </a:r>
              <a:r>
                <a:rPr lang="en-US" sz="1200" b="1" dirty="0" smtClean="0">
                  <a:solidFill>
                    <a:srgbClr val="7F7F7F"/>
                  </a:solidFill>
                  <a:cs typeface="Arial"/>
                </a:rPr>
                <a:t/>
              </a:r>
              <a:br>
                <a:rPr lang="en-US" sz="1200" b="1" dirty="0" smtClean="0">
                  <a:solidFill>
                    <a:srgbClr val="7F7F7F"/>
                  </a:solidFill>
                  <a:cs typeface="Arial"/>
                </a:rPr>
              </a:br>
              <a:r>
                <a:rPr lang="en-US" sz="1200" b="1" dirty="0" smtClean="0">
                  <a:solidFill>
                    <a:srgbClr val="7F7F7F"/>
                  </a:solidFill>
                  <a:cs typeface="Arial"/>
                </a:rPr>
                <a:t>Deliverables </a:t>
              </a:r>
              <a:r>
                <a:rPr lang="en-US" sz="1200" b="1" dirty="0">
                  <a:solidFill>
                    <a:srgbClr val="7F7F7F"/>
                  </a:solidFill>
                  <a:cs typeface="Arial"/>
                </a:rPr>
                <a:t>(IEPD)</a:t>
              </a:r>
            </a:p>
          </p:txBody>
        </p:sp>
      </p:grpSp>
      <p:grpSp>
        <p:nvGrpSpPr>
          <p:cNvPr id="5" name="Group 65"/>
          <p:cNvGrpSpPr/>
          <p:nvPr/>
        </p:nvGrpSpPr>
        <p:grpSpPr>
          <a:xfrm>
            <a:off x="6096974" y="3189460"/>
            <a:ext cx="2451100" cy="2642088"/>
            <a:chOff x="433388" y="3569312"/>
            <a:chExt cx="2451100" cy="2642088"/>
          </a:xfrm>
          <a:gradFill flip="none" rotWithShape="1">
            <a:gsLst>
              <a:gs pos="0">
                <a:srgbClr val="CEDEE0"/>
              </a:gs>
              <a:gs pos="100000">
                <a:schemeClr val="bg1">
                  <a:lumMod val="95000"/>
                </a:schemeClr>
              </a:gs>
            </a:gsLst>
            <a:lin ang="16200000" scaled="0"/>
            <a:tileRect/>
          </a:gradFill>
        </p:grpSpPr>
        <p:sp>
          <p:nvSpPr>
            <p:cNvPr id="67" name="Rounded Rectangle 66"/>
            <p:cNvSpPr/>
            <p:nvPr/>
          </p:nvSpPr>
          <p:spPr>
            <a:xfrm>
              <a:off x="433388" y="3569312"/>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defTabSz="800100">
                <a:lnSpc>
                  <a:spcPct val="90000"/>
                </a:lnSpc>
                <a:spcAft>
                  <a:spcPct val="35000"/>
                </a:spcAft>
                <a:buFont typeface="Wingdings 2" pitchFamily="18" charset="2"/>
                <a:buNone/>
                <a:defRPr/>
              </a:pPr>
              <a:r>
                <a:rPr lang="en-US" sz="1200" b="1" dirty="0">
                  <a:solidFill>
                    <a:srgbClr val="7F7F7F"/>
                  </a:solidFill>
                  <a:cs typeface="Arial"/>
                </a:rPr>
                <a:t>Tools for Development </a:t>
              </a:r>
              <a:r>
                <a:rPr lang="en-US" sz="1200" b="1" dirty="0" smtClean="0">
                  <a:solidFill>
                    <a:srgbClr val="7F7F7F"/>
                  </a:solidFill>
                  <a:cs typeface="Arial"/>
                </a:rPr>
                <a:t/>
              </a:r>
              <a:br>
                <a:rPr lang="en-US" sz="1200" b="1" dirty="0" smtClean="0">
                  <a:solidFill>
                    <a:srgbClr val="7F7F7F"/>
                  </a:solidFill>
                  <a:cs typeface="Arial"/>
                </a:rPr>
              </a:br>
              <a:r>
                <a:rPr lang="en-US" sz="1200" b="1" dirty="0" smtClean="0">
                  <a:solidFill>
                    <a:srgbClr val="7F7F7F"/>
                  </a:solidFill>
                  <a:cs typeface="Arial"/>
                </a:rPr>
                <a:t>and </a:t>
              </a:r>
              <a:r>
                <a:rPr lang="en-US" sz="1200" b="1" dirty="0">
                  <a:solidFill>
                    <a:srgbClr val="7F7F7F"/>
                  </a:solidFill>
                  <a:cs typeface="Arial"/>
                </a:rPr>
                <a:t>Discovery</a:t>
              </a:r>
            </a:p>
          </p:txBody>
        </p:sp>
        <p:sp>
          <p:nvSpPr>
            <p:cNvPr id="68" name="Rounded Rectangle 67"/>
            <p:cNvSpPr/>
            <p:nvPr/>
          </p:nvSpPr>
          <p:spPr>
            <a:xfrm>
              <a:off x="433388" y="4239966"/>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defTabSz="800100">
                <a:lnSpc>
                  <a:spcPct val="90000"/>
                </a:lnSpc>
                <a:spcAft>
                  <a:spcPct val="35000"/>
                </a:spcAft>
                <a:buFont typeface="Wingdings 2" pitchFamily="18" charset="2"/>
                <a:buNone/>
                <a:defRPr/>
              </a:pPr>
              <a:r>
                <a:rPr lang="en-US" sz="1200" b="1" dirty="0">
                  <a:solidFill>
                    <a:srgbClr val="7F7F7F"/>
                  </a:solidFill>
                  <a:cs typeface="Arial"/>
                </a:rPr>
                <a:t>Established </a:t>
              </a:r>
              <a:r>
                <a:rPr lang="en-US" sz="1200" b="1" dirty="0" smtClean="0">
                  <a:solidFill>
                    <a:srgbClr val="7F7F7F"/>
                  </a:solidFill>
                  <a:cs typeface="Arial"/>
                </a:rPr>
                <a:t/>
              </a:r>
              <a:br>
                <a:rPr lang="en-US" sz="1200" b="1" dirty="0" smtClean="0">
                  <a:solidFill>
                    <a:srgbClr val="7F7F7F"/>
                  </a:solidFill>
                  <a:cs typeface="Arial"/>
                </a:rPr>
              </a:br>
              <a:r>
                <a:rPr lang="en-US" sz="1200" b="1" dirty="0" smtClean="0">
                  <a:solidFill>
                    <a:srgbClr val="7F7F7F"/>
                  </a:solidFill>
                  <a:cs typeface="Arial"/>
                </a:rPr>
                <a:t>Training Program</a:t>
              </a:r>
              <a:endParaRPr lang="en-US" sz="1200" b="1" dirty="0">
                <a:solidFill>
                  <a:srgbClr val="7F7F7F"/>
                </a:solidFill>
                <a:cs typeface="Arial"/>
              </a:endParaRPr>
            </a:p>
          </p:txBody>
        </p:sp>
        <p:sp>
          <p:nvSpPr>
            <p:cNvPr id="69" name="Rounded Rectangle 68"/>
            <p:cNvSpPr/>
            <p:nvPr/>
          </p:nvSpPr>
          <p:spPr>
            <a:xfrm>
              <a:off x="433388" y="4912337"/>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defTabSz="800100">
                <a:lnSpc>
                  <a:spcPct val="90000"/>
                </a:lnSpc>
                <a:spcAft>
                  <a:spcPct val="35000"/>
                </a:spcAft>
                <a:buFont typeface="Wingdings 2" pitchFamily="18" charset="2"/>
                <a:buNone/>
                <a:defRPr/>
              </a:pPr>
              <a:r>
                <a:rPr lang="en-US" sz="1200" b="1" dirty="0">
                  <a:solidFill>
                    <a:srgbClr val="7F7F7F"/>
                  </a:solidFill>
                  <a:cs typeface="Arial"/>
                </a:rPr>
                <a:t>Implementation Support</a:t>
              </a:r>
            </a:p>
          </p:txBody>
        </p:sp>
        <p:sp>
          <p:nvSpPr>
            <p:cNvPr id="70" name="Rounded Rectangle 69"/>
            <p:cNvSpPr/>
            <p:nvPr/>
          </p:nvSpPr>
          <p:spPr>
            <a:xfrm>
              <a:off x="433388" y="5582750"/>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defTabSz="800100">
                <a:lnSpc>
                  <a:spcPct val="90000"/>
                </a:lnSpc>
                <a:spcAft>
                  <a:spcPct val="35000"/>
                </a:spcAft>
                <a:buFont typeface="Wingdings 2" pitchFamily="18" charset="2"/>
                <a:buNone/>
                <a:defRPr/>
              </a:pPr>
              <a:r>
                <a:rPr lang="en-US" sz="1200" b="1" dirty="0">
                  <a:solidFill>
                    <a:srgbClr val="7F7F7F"/>
                  </a:solidFill>
                  <a:cs typeface="Arial"/>
                </a:rPr>
                <a:t>Help Desk &amp; </a:t>
              </a:r>
              <a:r>
                <a:rPr lang="en-US" sz="1200" b="1" dirty="0" smtClean="0">
                  <a:solidFill>
                    <a:srgbClr val="7F7F7F"/>
                  </a:solidFill>
                  <a:cs typeface="Arial"/>
                </a:rPr>
                <a:t/>
              </a:r>
              <a:br>
                <a:rPr lang="en-US" sz="1200" b="1" dirty="0" smtClean="0">
                  <a:solidFill>
                    <a:srgbClr val="7F7F7F"/>
                  </a:solidFill>
                  <a:cs typeface="Arial"/>
                </a:rPr>
              </a:br>
              <a:r>
                <a:rPr lang="en-US" sz="1200" b="1" dirty="0" smtClean="0">
                  <a:solidFill>
                    <a:srgbClr val="7F7F7F"/>
                  </a:solidFill>
                  <a:cs typeface="Arial"/>
                </a:rPr>
                <a:t>Knowledge </a:t>
              </a:r>
              <a:r>
                <a:rPr lang="en-US" sz="1200" b="1" dirty="0">
                  <a:solidFill>
                    <a:srgbClr val="7F7F7F"/>
                  </a:solidFill>
                  <a:cs typeface="Arial"/>
                </a:rPr>
                <a:t>Center</a:t>
              </a:r>
            </a:p>
          </p:txBody>
        </p:sp>
      </p:grpSp>
      <p:sp>
        <p:nvSpPr>
          <p:cNvPr id="9" name="Slide Number Placeholder 8"/>
          <p:cNvSpPr>
            <a:spLocks noGrp="1"/>
          </p:cNvSpPr>
          <p:nvPr>
            <p:ph type="sldNum" sz="quarter" idx="4"/>
          </p:nvPr>
        </p:nvSpPr>
        <p:spPr/>
        <p:txBody>
          <a:bodyPr/>
          <a:lstStyle/>
          <a:p>
            <a:fld id="{6E6030FC-FB78-5E4D-92EA-5D9433591EA9}" type="slidenum">
              <a:rPr lang="en-US" smtClean="0"/>
              <a:pPr/>
              <a:t>6</a:t>
            </a:fld>
            <a:endParaRPr lang="en-US" dirty="0"/>
          </a:p>
        </p:txBody>
      </p:sp>
      <p:sp>
        <p:nvSpPr>
          <p:cNvPr id="10" name="Title 9"/>
          <p:cNvSpPr>
            <a:spLocks noGrp="1"/>
          </p:cNvSpPr>
          <p:nvPr>
            <p:ph type="title"/>
          </p:nvPr>
        </p:nvSpPr>
        <p:spPr/>
        <p:txBody>
          <a:bodyPr/>
          <a:lstStyle/>
          <a:p>
            <a:r>
              <a:rPr lang="en-US" dirty="0" smtClean="0"/>
              <a:t>Niem overview</a:t>
            </a:r>
            <a:endParaRPr lang="en-US" dirty="0"/>
          </a:p>
        </p:txBody>
      </p:sp>
      <p:grpSp>
        <p:nvGrpSpPr>
          <p:cNvPr id="32" name="Group 31"/>
          <p:cNvGrpSpPr/>
          <p:nvPr/>
        </p:nvGrpSpPr>
        <p:grpSpPr>
          <a:xfrm>
            <a:off x="7407343" y="730894"/>
            <a:ext cx="1235427" cy="143483"/>
            <a:chOff x="3462929" y="4029126"/>
            <a:chExt cx="1696889" cy="197077"/>
          </a:xfrm>
        </p:grpSpPr>
        <p:cxnSp>
          <p:nvCxnSpPr>
            <p:cNvPr id="35" name="Straight Connector 34"/>
            <p:cNvCxnSpPr>
              <a:endCxn id="4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39510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4657640" y="1295400"/>
            <a:ext cx="4099559" cy="455769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defRPr/>
            </a:pPr>
            <a:r>
              <a:rPr lang="en-US" sz="2100" b="1" spc="-50" dirty="0">
                <a:solidFill>
                  <a:srgbClr val="1F497D"/>
                </a:solidFill>
                <a:cs typeface="Arial"/>
              </a:rPr>
              <a:t>Repeatable, Reusable Process</a:t>
            </a:r>
          </a:p>
          <a:p>
            <a:pPr algn="ctr">
              <a:defRPr/>
            </a:pPr>
            <a:r>
              <a:rPr lang="en-US" sz="1400" dirty="0" smtClean="0">
                <a:solidFill>
                  <a:srgbClr val="1F497D"/>
                </a:solidFill>
                <a:cs typeface="Arial"/>
              </a:rPr>
              <a:t>(Information Exchange Development Lifecycle</a:t>
            </a:r>
            <a:r>
              <a:rPr lang="en-US" sz="1400" spc="-50" dirty="0">
                <a:solidFill>
                  <a:srgbClr val="1F497D"/>
                </a:solidFill>
                <a:cs typeface="Arial"/>
              </a:rPr>
              <a:t>)</a:t>
            </a:r>
            <a:endParaRPr lang="en-US" sz="1400" b="1" spc="-50" dirty="0">
              <a:solidFill>
                <a:srgbClr val="1F497D"/>
              </a:solidFill>
              <a:cs typeface="Arial"/>
            </a:endParaRPr>
          </a:p>
        </p:txBody>
      </p:sp>
      <p:sp>
        <p:nvSpPr>
          <p:cNvPr id="10" name="Rounded Rectangle 9"/>
          <p:cNvSpPr/>
          <p:nvPr/>
        </p:nvSpPr>
        <p:spPr bwMode="auto">
          <a:xfrm>
            <a:off x="365665" y="1295399"/>
            <a:ext cx="4099559" cy="450679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defRPr/>
            </a:pPr>
            <a:r>
              <a:rPr lang="en-US" sz="2100" b="1" spc="-50" dirty="0">
                <a:solidFill>
                  <a:srgbClr val="1F497D"/>
                </a:solidFill>
                <a:cs typeface="Arial"/>
              </a:rPr>
              <a:t>Common Language</a:t>
            </a:r>
            <a:br>
              <a:rPr lang="en-US" sz="2100" b="1" spc="-50" dirty="0">
                <a:solidFill>
                  <a:srgbClr val="1F497D"/>
                </a:solidFill>
                <a:cs typeface="Arial"/>
              </a:rPr>
            </a:br>
            <a:r>
              <a:rPr lang="en-US" sz="1400" dirty="0" smtClean="0">
                <a:solidFill>
                  <a:srgbClr val="1F497D"/>
                </a:solidFill>
                <a:cs typeface="Arial"/>
              </a:rPr>
              <a:t>(Community-driven Data Model)</a:t>
            </a:r>
            <a:endParaRPr lang="en-US" sz="1400" dirty="0">
              <a:solidFill>
                <a:srgbClr val="1F497D"/>
              </a:solidFill>
              <a:cs typeface="Arial"/>
            </a:endParaRPr>
          </a:p>
        </p:txBody>
      </p:sp>
      <p:sp>
        <p:nvSpPr>
          <p:cNvPr id="8" name="Rectangle 7"/>
          <p:cNvSpPr>
            <a:spLocks noChangeArrowheads="1"/>
          </p:cNvSpPr>
          <p:nvPr/>
        </p:nvSpPr>
        <p:spPr bwMode="auto">
          <a:xfrm>
            <a:off x="532742" y="5246191"/>
            <a:ext cx="3765404" cy="606904"/>
          </a:xfrm>
          <a:prstGeom prst="rect">
            <a:avLst/>
          </a:prstGeom>
          <a:noFill/>
          <a:ln w="9525">
            <a:noFill/>
            <a:miter lim="800000"/>
            <a:headEnd/>
            <a:tailEnd/>
          </a:ln>
        </p:spPr>
        <p:txBody>
          <a:bodyPr/>
          <a:lstStyle/>
          <a:p>
            <a:pPr indent="1588" algn="ctr">
              <a:spcBef>
                <a:spcPct val="20000"/>
              </a:spcBef>
            </a:pPr>
            <a:r>
              <a:rPr lang="en-US" sz="1200" dirty="0" smtClean="0">
                <a:cs typeface="Arial" pitchFamily="34" charset="0"/>
              </a:rPr>
              <a:t>Built and governed by the business users at Federal, State, Local, Tribal, International and Private Sectors</a:t>
            </a:r>
            <a:endParaRPr lang="en-US" sz="1200" dirty="0">
              <a:cs typeface="Arial" pitchFamily="34" charset="0"/>
            </a:endParaRPr>
          </a:p>
        </p:txBody>
      </p:sp>
      <p:pic>
        <p:nvPicPr>
          <p:cNvPr id="9" name="Picture 8" descr="NIEM-flow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901" y="2231091"/>
            <a:ext cx="2877086" cy="2950858"/>
          </a:xfrm>
          <a:prstGeom prst="rect">
            <a:avLst/>
          </a:prstGeom>
        </p:spPr>
      </p:pic>
      <p:sp>
        <p:nvSpPr>
          <p:cNvPr id="5" name="Slide Number Placeholder 4"/>
          <p:cNvSpPr>
            <a:spLocks noGrp="1"/>
          </p:cNvSpPr>
          <p:nvPr>
            <p:ph type="sldNum" sz="quarter" idx="4"/>
          </p:nvPr>
        </p:nvSpPr>
        <p:spPr/>
        <p:txBody>
          <a:bodyPr/>
          <a:lstStyle/>
          <a:p>
            <a:fld id="{6E6030FC-FB78-5E4D-92EA-5D9433591EA9}" type="slidenum">
              <a:rPr lang="en-US" smtClean="0"/>
              <a:pPr/>
              <a:t>7</a:t>
            </a:fld>
            <a:endParaRPr lang="en-US" dirty="0"/>
          </a:p>
        </p:txBody>
      </p:sp>
      <p:sp>
        <p:nvSpPr>
          <p:cNvPr id="6" name="Title 5"/>
          <p:cNvSpPr>
            <a:spLocks noGrp="1"/>
          </p:cNvSpPr>
          <p:nvPr>
            <p:ph type="title"/>
          </p:nvPr>
        </p:nvSpPr>
        <p:spPr/>
        <p:txBody>
          <a:bodyPr/>
          <a:lstStyle/>
          <a:p>
            <a:r>
              <a:rPr lang="en-US" dirty="0" smtClean="0"/>
              <a:t>How niem works</a:t>
            </a:r>
            <a:endParaRPr lang="en-US" dirty="0"/>
          </a:p>
        </p:txBody>
      </p:sp>
      <p:pic>
        <p:nvPicPr>
          <p:cNvPr id="26" name="Picture 25" descr="NIEM_Fish_Hook_mod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7102" y="2231091"/>
            <a:ext cx="3261524" cy="3261524"/>
          </a:xfrm>
          <a:prstGeom prst="rect">
            <a:avLst/>
          </a:prstGeom>
        </p:spPr>
      </p:pic>
      <p:grpSp>
        <p:nvGrpSpPr>
          <p:cNvPr id="16" name="Group 15"/>
          <p:cNvGrpSpPr/>
          <p:nvPr/>
        </p:nvGrpSpPr>
        <p:grpSpPr>
          <a:xfrm>
            <a:off x="7407343" y="730894"/>
            <a:ext cx="1235427" cy="143483"/>
            <a:chOff x="3462929" y="4029126"/>
            <a:chExt cx="1696889" cy="197077"/>
          </a:xfrm>
        </p:grpSpPr>
        <p:cxnSp>
          <p:nvCxnSpPr>
            <p:cNvPr id="17" name="Straight Connector 16"/>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TextBox 1"/>
          <p:cNvSpPr txBox="1"/>
          <p:nvPr/>
        </p:nvSpPr>
        <p:spPr>
          <a:xfrm>
            <a:off x="-905933" y="2116667"/>
            <a:ext cx="184666" cy="369332"/>
          </a:xfrm>
          <a:prstGeom prst="rect">
            <a:avLst/>
          </a:prstGeom>
          <a:noFill/>
        </p:spPr>
        <p:txBody>
          <a:bodyPr wrap="none" rtlCol="0">
            <a:spAutoFit/>
          </a:bodyPr>
          <a:lstStyle/>
          <a:p>
            <a:endParaRPr lang="en-US" dirty="0" err="1" smtClean="0">
              <a:solidFill>
                <a:srgbClr val="686868"/>
              </a:solidFill>
            </a:endParaRPr>
          </a:p>
        </p:txBody>
      </p:sp>
    </p:spTree>
    <p:extLst>
      <p:ext uri="{BB962C8B-B14F-4D97-AF65-F5344CB8AC3E}">
        <p14:creationId xmlns:p14="http://schemas.microsoft.com/office/powerpoint/2010/main" val="16311985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89250" y="2604559"/>
            <a:ext cx="5947343" cy="3495646"/>
          </a:xfrm>
        </p:spPr>
      </p:pic>
      <p:sp>
        <p:nvSpPr>
          <p:cNvPr id="5" name="Rectangle 4"/>
          <p:cNvSpPr/>
          <p:nvPr/>
        </p:nvSpPr>
        <p:spPr>
          <a:xfrm>
            <a:off x="255754" y="874377"/>
            <a:ext cx="7910146" cy="1554272"/>
          </a:xfrm>
          <a:prstGeom prst="rect">
            <a:avLst/>
          </a:prstGeom>
        </p:spPr>
        <p:txBody>
          <a:bodyPr wrap="square">
            <a:spAutoFit/>
          </a:bodyPr>
          <a:lstStyle/>
          <a:p>
            <a:r>
              <a:rPr lang="en-US" sz="1900" dirty="0" smtClean="0">
                <a:solidFill>
                  <a:srgbClr val="686868"/>
                </a:solidFill>
              </a:rPr>
              <a:t>Words are to a dictionary as elements are to a data model.</a:t>
            </a:r>
          </a:p>
          <a:p>
            <a:endParaRPr lang="en-US" sz="1900" dirty="0" smtClean="0">
              <a:solidFill>
                <a:srgbClr val="686868"/>
              </a:solidFill>
            </a:endParaRPr>
          </a:p>
          <a:p>
            <a:r>
              <a:rPr lang="en-US" sz="1900" dirty="0" smtClean="0">
                <a:solidFill>
                  <a:srgbClr val="686868"/>
                </a:solidFill>
              </a:rPr>
              <a:t>Think </a:t>
            </a:r>
            <a:r>
              <a:rPr lang="en-US" sz="1900" dirty="0">
                <a:solidFill>
                  <a:srgbClr val="686868"/>
                </a:solidFill>
              </a:rPr>
              <a:t>of the NIEM data model as a mature and stable data dictionary of agreed-upon terms, </a:t>
            </a:r>
            <a:r>
              <a:rPr lang="en-US" sz="1900" dirty="0" smtClean="0">
                <a:solidFill>
                  <a:srgbClr val="686868"/>
                </a:solidFill>
              </a:rPr>
              <a:t>definitions, and formats independent </a:t>
            </a:r>
            <a:r>
              <a:rPr lang="en-US" sz="1900" dirty="0">
                <a:solidFill>
                  <a:srgbClr val="686868"/>
                </a:solidFill>
              </a:rPr>
              <a:t>of how information is stored in individual agency systems</a:t>
            </a:r>
            <a:r>
              <a:rPr lang="en-US" sz="1900" dirty="0" smtClean="0">
                <a:solidFill>
                  <a:srgbClr val="686868"/>
                </a:solidFill>
              </a:rPr>
              <a:t>. </a:t>
            </a:r>
          </a:p>
        </p:txBody>
      </p:sp>
      <p:sp>
        <p:nvSpPr>
          <p:cNvPr id="3" name="Slide Number Placeholder 2"/>
          <p:cNvSpPr>
            <a:spLocks noGrp="1"/>
          </p:cNvSpPr>
          <p:nvPr>
            <p:ph type="sldNum" sz="quarter" idx="4"/>
          </p:nvPr>
        </p:nvSpPr>
        <p:spPr/>
        <p:txBody>
          <a:bodyPr/>
          <a:lstStyle/>
          <a:p>
            <a:fld id="{6E6030FC-FB78-5E4D-92EA-5D9433591EA9}" type="slidenum">
              <a:rPr lang="en-US" smtClean="0"/>
              <a:pPr/>
              <a:t>8</a:t>
            </a:fld>
            <a:endParaRPr lang="en-US" dirty="0"/>
          </a:p>
        </p:txBody>
      </p:sp>
      <p:sp>
        <p:nvSpPr>
          <p:cNvPr id="6" name="Title 5"/>
          <p:cNvSpPr>
            <a:spLocks noGrp="1"/>
          </p:cNvSpPr>
          <p:nvPr>
            <p:ph type="title"/>
          </p:nvPr>
        </p:nvSpPr>
        <p:spPr/>
        <p:txBody>
          <a:bodyPr/>
          <a:lstStyle/>
          <a:p>
            <a:r>
              <a:rPr lang="en-US" dirty="0"/>
              <a:t>model overview</a:t>
            </a:r>
          </a:p>
        </p:txBody>
      </p:sp>
      <p:sp>
        <p:nvSpPr>
          <p:cNvPr id="15" name="TextBox 14"/>
          <p:cNvSpPr txBox="1"/>
          <p:nvPr/>
        </p:nvSpPr>
        <p:spPr>
          <a:xfrm>
            <a:off x="459290" y="2895600"/>
            <a:ext cx="2113280" cy="1661993"/>
          </a:xfrm>
          <a:prstGeom prst="rect">
            <a:avLst/>
          </a:prstGeom>
          <a:noFill/>
        </p:spPr>
        <p:txBody>
          <a:bodyPr wrap="square" rtlCol="0">
            <a:spAutoFit/>
          </a:bodyPr>
          <a:lstStyle/>
          <a:p>
            <a:r>
              <a:rPr lang="en-US" sz="1700" dirty="0">
                <a:solidFill>
                  <a:srgbClr val="686868"/>
                </a:solidFill>
              </a:rPr>
              <a:t>The data model consists of two sets of closely related vocabularies: </a:t>
            </a:r>
            <a:r>
              <a:rPr lang="en-US" sz="1700" b="1" i="1" dirty="0">
                <a:solidFill>
                  <a:schemeClr val="tx2"/>
                </a:solidFill>
              </a:rPr>
              <a:t>NIEM Core</a:t>
            </a:r>
            <a:r>
              <a:rPr lang="en-US" sz="1700" b="1" i="1" dirty="0">
                <a:solidFill>
                  <a:srgbClr val="686868"/>
                </a:solidFill>
              </a:rPr>
              <a:t> </a:t>
            </a:r>
            <a:r>
              <a:rPr lang="en-US" sz="1700" dirty="0">
                <a:solidFill>
                  <a:srgbClr val="686868"/>
                </a:solidFill>
              </a:rPr>
              <a:t>and individual </a:t>
            </a:r>
            <a:r>
              <a:rPr lang="en-US" sz="1700" b="1" i="1" dirty="0">
                <a:solidFill>
                  <a:srgbClr val="1F497D"/>
                </a:solidFill>
              </a:rPr>
              <a:t>NIEM Domains</a:t>
            </a:r>
            <a:r>
              <a:rPr lang="en-US" sz="1700" dirty="0">
                <a:solidFill>
                  <a:srgbClr val="686868"/>
                </a:solidFill>
              </a:rPr>
              <a:t>.  </a:t>
            </a:r>
          </a:p>
        </p:txBody>
      </p:sp>
      <p:grpSp>
        <p:nvGrpSpPr>
          <p:cNvPr id="14" name="Group 13"/>
          <p:cNvGrpSpPr/>
          <p:nvPr/>
        </p:nvGrpSpPr>
        <p:grpSpPr>
          <a:xfrm>
            <a:off x="7407343" y="730894"/>
            <a:ext cx="1235427" cy="143483"/>
            <a:chOff x="3462929" y="4029126"/>
            <a:chExt cx="1696889" cy="197077"/>
          </a:xfrm>
        </p:grpSpPr>
        <p:cxnSp>
          <p:nvCxnSpPr>
            <p:cNvPr id="16" name="Straight Connector 15"/>
            <p:cNvCxnSpPr>
              <a:endCxn id="21"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636266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9</a:t>
            </a:fld>
            <a:endParaRPr lang="en-US" dirty="0"/>
          </a:p>
        </p:txBody>
      </p:sp>
      <p:sp>
        <p:nvSpPr>
          <p:cNvPr id="3" name="Title 2"/>
          <p:cNvSpPr>
            <a:spLocks noGrp="1"/>
          </p:cNvSpPr>
          <p:nvPr>
            <p:ph type="title"/>
          </p:nvPr>
        </p:nvSpPr>
        <p:spPr/>
        <p:txBody>
          <a:bodyPr/>
          <a:lstStyle/>
          <a:p>
            <a:r>
              <a:rPr lang="en-US" dirty="0"/>
              <a:t>NIEM Core Components</a:t>
            </a:r>
          </a:p>
        </p:txBody>
      </p:sp>
      <p:sp>
        <p:nvSpPr>
          <p:cNvPr id="24" name="Text Placeholder 1"/>
          <p:cNvSpPr>
            <a:spLocks noGrp="1"/>
          </p:cNvSpPr>
          <p:nvPr>
            <p:ph idx="1"/>
          </p:nvPr>
        </p:nvSpPr>
        <p:spPr>
          <a:xfrm>
            <a:off x="357937" y="846643"/>
            <a:ext cx="8362731" cy="391534"/>
          </a:xfrm>
        </p:spPr>
        <p:txBody>
          <a:bodyPr lIns="0">
            <a:normAutofit/>
          </a:bodyPr>
          <a:lstStyle/>
          <a:p>
            <a:pPr>
              <a:buFont typeface="Wingdings" pitchFamily="2" charset="2"/>
              <a:buNone/>
            </a:pPr>
            <a:r>
              <a:rPr lang="en-US" sz="1900" b="1" dirty="0" smtClean="0">
                <a:solidFill>
                  <a:schemeClr val="tx2"/>
                </a:solidFill>
                <a:latin typeface="Arial" charset="0"/>
                <a:cs typeface="Arial" charset="0"/>
              </a:rPr>
              <a:t>Some important, practical NIEM Core components</a:t>
            </a:r>
          </a:p>
        </p:txBody>
      </p:sp>
      <p:graphicFrame>
        <p:nvGraphicFramePr>
          <p:cNvPr id="25" name="Table 24"/>
          <p:cNvGraphicFramePr>
            <a:graphicFrameLocks noGrp="1"/>
          </p:cNvGraphicFramePr>
          <p:nvPr>
            <p:extLst>
              <p:ext uri="{D42A27DB-BD31-4B8C-83A1-F6EECF244321}">
                <p14:modId xmlns:p14="http://schemas.microsoft.com/office/powerpoint/2010/main" val="1344826514"/>
              </p:ext>
            </p:extLst>
          </p:nvPr>
        </p:nvGraphicFramePr>
        <p:xfrm>
          <a:off x="532567" y="1422631"/>
          <a:ext cx="2382289" cy="1774269"/>
        </p:xfrm>
        <a:graphic>
          <a:graphicData uri="http://schemas.openxmlformats.org/drawingml/2006/table">
            <a:tbl>
              <a:tblPr firstRow="1" bandRow="1">
                <a:tableStyleId>{8FD4443E-F989-4FC4-A0C8-D5A2AF1F390B}</a:tableStyleId>
              </a:tblPr>
              <a:tblGrid>
                <a:gridCol w="2382289"/>
              </a:tblGrid>
              <a:tr h="365879">
                <a:tc>
                  <a:txBody>
                    <a:bodyPr/>
                    <a:lstStyle/>
                    <a:p>
                      <a:pPr algn="ctr"/>
                      <a:r>
                        <a:rPr lang="en-US" sz="1500" dirty="0" smtClean="0">
                          <a:latin typeface="+mj-lt"/>
                        </a:rPr>
                        <a:t>&lt;nc:Person&gt;</a:t>
                      </a:r>
                      <a:endParaRPr lang="en-US" sz="1500" dirty="0">
                        <a:latin typeface="+mj-lt"/>
                      </a:endParaRP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281678">
                <a:tc>
                  <a:txBody>
                    <a:bodyPr/>
                    <a:lstStyle/>
                    <a:p>
                      <a:pPr algn="ctr"/>
                      <a:r>
                        <a:rPr lang="en-US" sz="1200" kern="1200" dirty="0" smtClean="0">
                          <a:solidFill>
                            <a:schemeClr val="lt1"/>
                          </a:solidFill>
                          <a:latin typeface="+mn-lt"/>
                          <a:ea typeface="+mn-ea"/>
                          <a:cs typeface="+mn-cs"/>
                        </a:rPr>
                        <a:t>&lt;</a:t>
                      </a:r>
                      <a:r>
                        <a:rPr lang="en-US" sz="1200" kern="1200" dirty="0" err="1" smtClean="0">
                          <a:solidFill>
                            <a:schemeClr val="lt1"/>
                          </a:solidFill>
                          <a:latin typeface="+mn-lt"/>
                          <a:ea typeface="+mn-ea"/>
                          <a:cs typeface="+mn-cs"/>
                        </a:rPr>
                        <a:t>PersonBirthDate</a:t>
                      </a:r>
                      <a:r>
                        <a:rPr lang="en-US" sz="1200" kern="1200" dirty="0" smtClean="0">
                          <a:solidFill>
                            <a:schemeClr val="lt1"/>
                          </a:solidFill>
                          <a:latin typeface="+mn-lt"/>
                          <a:ea typeface="+mn-ea"/>
                          <a:cs typeface="+mn-cs"/>
                        </a:rPr>
                        <a:t>&gt;</a:t>
                      </a:r>
                      <a:endParaRPr lang="en-US" sz="1200" kern="1200" dirty="0">
                        <a:solidFill>
                          <a:schemeClr val="lt1"/>
                        </a:solidFill>
                        <a:latin typeface="+mn-lt"/>
                        <a:ea typeface="+mn-ea"/>
                        <a:cs typeface="+mn-cs"/>
                      </a:endParaRP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r h="281678">
                <a:tc>
                  <a:txBody>
                    <a:bodyPr/>
                    <a:lstStyle/>
                    <a:p>
                      <a:pPr algn="ctr"/>
                      <a:r>
                        <a:rPr lang="en-US" sz="1200" dirty="0" smtClean="0">
                          <a:latin typeface="+mj-lt"/>
                        </a:rPr>
                        <a:t>&lt;PersonEyeColorText&gt;</a:t>
                      </a:r>
                      <a:endParaRPr lang="en-US" sz="1200" dirty="0">
                        <a:latin typeface="+mj-lt"/>
                      </a:endParaRP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r h="281678">
                <a:tc>
                  <a:txBody>
                    <a:bodyPr/>
                    <a:lstStyle/>
                    <a:p>
                      <a:pPr algn="ctr"/>
                      <a:r>
                        <a:rPr lang="en-US" sz="1200" dirty="0" smtClean="0">
                          <a:latin typeface="+mj-lt"/>
                        </a:rPr>
                        <a:t>&lt;PersonHairColorText&gt;</a:t>
                      </a: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r h="281678">
                <a:tc>
                  <a:txBody>
                    <a:bodyPr/>
                    <a:lstStyle/>
                    <a:p>
                      <a:pPr algn="ctr"/>
                      <a:r>
                        <a:rPr lang="en-US" sz="1200" dirty="0" smtClean="0">
                          <a:latin typeface="+mj-lt"/>
                        </a:rPr>
                        <a:t>&lt;</a:t>
                      </a:r>
                      <a:r>
                        <a:rPr lang="en-US" sz="1200" dirty="0" err="1" smtClean="0">
                          <a:latin typeface="+mj-lt"/>
                        </a:rPr>
                        <a:t>PersonSexText</a:t>
                      </a:r>
                      <a:r>
                        <a:rPr lang="en-US" sz="1200" dirty="0" smtClean="0">
                          <a:latin typeface="+mj-lt"/>
                        </a:rPr>
                        <a:t>&gt;</a:t>
                      </a: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r h="281678">
                <a:tc>
                  <a:txBody>
                    <a:bodyPr/>
                    <a:lstStyle/>
                    <a:p>
                      <a:pPr algn="ctr"/>
                      <a:r>
                        <a:rPr lang="en-US" sz="1200" dirty="0" smtClean="0">
                          <a:latin typeface="+mj-lt"/>
                        </a:rPr>
                        <a:t>…</a:t>
                      </a: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prstClr val="white">
                          <a:lumMod val="85000"/>
                        </a:prstClr>
                      </a:solidFill>
                      <a:prstDash val="solid"/>
                      <a:round/>
                      <a:headEnd type="none" w="med" len="med"/>
                      <a:tailEnd type="none" w="med" len="med"/>
                    </a:lnB>
                    <a:solidFill>
                      <a:srgbClr val="376A99"/>
                    </a:solidFill>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664807920"/>
              </p:ext>
            </p:extLst>
          </p:nvPr>
        </p:nvGraphicFramePr>
        <p:xfrm>
          <a:off x="3242960" y="1422631"/>
          <a:ext cx="2382289" cy="1774269"/>
        </p:xfrm>
        <a:graphic>
          <a:graphicData uri="http://schemas.openxmlformats.org/drawingml/2006/table">
            <a:tbl>
              <a:tblPr firstRow="1" bandRow="1">
                <a:tableStyleId>{8FD4443E-F989-4FC4-A0C8-D5A2AF1F390B}</a:tableStyleId>
              </a:tblPr>
              <a:tblGrid>
                <a:gridCol w="2382289"/>
              </a:tblGrid>
              <a:tr h="365879">
                <a:tc>
                  <a:txBody>
                    <a:bodyPr/>
                    <a:lstStyle/>
                    <a:p>
                      <a:pPr algn="ctr"/>
                      <a:r>
                        <a:rPr lang="en-US" sz="1500" dirty="0" smtClean="0">
                          <a:latin typeface="+mj-lt"/>
                        </a:rPr>
                        <a:t>&lt;nc:Activity&gt;</a:t>
                      </a:r>
                      <a:endParaRPr lang="en-US" sz="1500" dirty="0">
                        <a:latin typeface="+mj-lt"/>
                      </a:endParaRP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50000"/>
                      </a:schemeClr>
                    </a:solidFill>
                  </a:tcPr>
                </a:tc>
              </a:tr>
              <a:tr h="28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lt1"/>
                          </a:solidFill>
                          <a:latin typeface="+mn-lt"/>
                          <a:ea typeface="+mn-ea"/>
                          <a:cs typeface="+mn-cs"/>
                        </a:rPr>
                        <a:t>&lt;</a:t>
                      </a:r>
                      <a:r>
                        <a:rPr lang="en-US" sz="1200" kern="1200" dirty="0" err="1" smtClean="0">
                          <a:solidFill>
                            <a:schemeClr val="lt1"/>
                          </a:solidFill>
                          <a:latin typeface="+mn-lt"/>
                          <a:ea typeface="+mn-ea"/>
                          <a:cs typeface="+mn-cs"/>
                        </a:rPr>
                        <a:t>ActivityCategoryText</a:t>
                      </a:r>
                      <a:r>
                        <a:rPr lang="en-US" sz="1200" kern="1200" dirty="0" smtClean="0">
                          <a:solidFill>
                            <a:schemeClr val="lt1"/>
                          </a:solidFill>
                          <a:latin typeface="+mn-lt"/>
                          <a:ea typeface="+mn-ea"/>
                          <a:cs typeface="+mn-cs"/>
                        </a:rPr>
                        <a:t>&gt;</a:t>
                      </a: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r>
              <a:tr h="28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mj-lt"/>
                        </a:rPr>
                        <a:t>&lt;</a:t>
                      </a:r>
                      <a:r>
                        <a:rPr lang="en-US" sz="1200" dirty="0" err="1" smtClean="0">
                          <a:latin typeface="+mj-lt"/>
                        </a:rPr>
                        <a:t>ActivityDate</a:t>
                      </a:r>
                      <a:r>
                        <a:rPr lang="en-US" sz="1200" dirty="0" smtClean="0">
                          <a:latin typeface="+mj-lt"/>
                        </a:rPr>
                        <a:t>&gt;</a:t>
                      </a: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r>
              <a:tr h="281678">
                <a:tc>
                  <a:txBody>
                    <a:bodyPr/>
                    <a:lstStyle/>
                    <a:p>
                      <a:pPr algn="ctr"/>
                      <a:r>
                        <a:rPr lang="en-US" sz="1200" dirty="0" smtClean="0">
                          <a:latin typeface="+mj-lt"/>
                        </a:rPr>
                        <a:t>&lt;ActivityDescriptionText&gt;</a:t>
                      </a:r>
                      <a:endParaRPr lang="en-US" sz="1200" dirty="0">
                        <a:latin typeface="+mj-lt"/>
                      </a:endParaRP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r>
              <a:tr h="281678">
                <a:tc>
                  <a:txBody>
                    <a:bodyPr/>
                    <a:lstStyle/>
                    <a:p>
                      <a:pPr algn="ctr"/>
                      <a:r>
                        <a:rPr lang="en-US" sz="1200" dirty="0" smtClean="0">
                          <a:latin typeface="+mj-lt"/>
                        </a:rPr>
                        <a:t>&lt;ActivityDisposition&gt;</a:t>
                      </a: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r>
              <a:tr h="281678">
                <a:tc>
                  <a:txBody>
                    <a:bodyPr/>
                    <a:lstStyle/>
                    <a:p>
                      <a:pPr algn="ctr"/>
                      <a:r>
                        <a:rPr lang="en-US" sz="1200" dirty="0" smtClean="0">
                          <a:latin typeface="+mj-lt"/>
                        </a:rPr>
                        <a:t>…</a:t>
                      </a: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prstClr val="white">
                          <a:lumMod val="85000"/>
                        </a:prstClr>
                      </a:solidFill>
                      <a:prstDash val="solid"/>
                      <a:round/>
                      <a:headEnd type="none" w="med" len="med"/>
                      <a:tailEnd type="none" w="med" len="med"/>
                    </a:lnB>
                    <a:solidFill>
                      <a:schemeClr val="accent5">
                        <a:lumMod val="75000"/>
                      </a:schemeClr>
                    </a:solidFill>
                  </a:tcPr>
                </a:tc>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725548018"/>
              </p:ext>
            </p:extLst>
          </p:nvPr>
        </p:nvGraphicFramePr>
        <p:xfrm>
          <a:off x="3242960" y="4124739"/>
          <a:ext cx="2382289" cy="1713786"/>
        </p:xfrm>
        <a:graphic>
          <a:graphicData uri="http://schemas.openxmlformats.org/drawingml/2006/table">
            <a:tbl>
              <a:tblPr firstRow="1" bandRow="1">
                <a:tableStyleId>{8FD4443E-F989-4FC4-A0C8-D5A2AF1F390B}</a:tableStyleId>
              </a:tblPr>
              <a:tblGrid>
                <a:gridCol w="2382289"/>
              </a:tblGrid>
              <a:tr h="281678">
                <a:tc>
                  <a:txBody>
                    <a:bodyPr/>
                    <a:lstStyle/>
                    <a:p>
                      <a:pPr algn="ctr"/>
                      <a:r>
                        <a:rPr lang="en-US" sz="1500" dirty="0" smtClean="0">
                          <a:latin typeface="+mj-lt"/>
                        </a:rPr>
                        <a:t>&lt;nc:Location&gt;</a:t>
                      </a:r>
                      <a:endParaRPr lang="en-US" sz="1500" dirty="0">
                        <a:latin typeface="+mj-lt"/>
                      </a:endParaRP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00000"/>
                    </a:solidFill>
                  </a:tcPr>
                </a:tc>
              </a:tr>
              <a:tr h="28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lt1"/>
                          </a:solidFill>
                          <a:latin typeface="+mn-lt"/>
                          <a:ea typeface="+mn-ea"/>
                          <a:cs typeface="+mn-cs"/>
                        </a:rPr>
                        <a:t>&lt;Address&gt;</a:t>
                      </a: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00"/>
                    </a:solidFill>
                  </a:tcPr>
                </a:tc>
              </a:tr>
              <a:tr h="28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mj-lt"/>
                        </a:rPr>
                        <a:t>&lt;</a:t>
                      </a:r>
                      <a:r>
                        <a:rPr lang="en-US" sz="1200" dirty="0" err="1" smtClean="0">
                          <a:latin typeface="+mj-lt"/>
                        </a:rPr>
                        <a:t>LocationDescriptionText</a:t>
                      </a:r>
                      <a:r>
                        <a:rPr lang="en-US" sz="1200" dirty="0" smtClean="0">
                          <a:latin typeface="+mj-lt"/>
                        </a:rPr>
                        <a:t>&gt;</a:t>
                      </a: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00"/>
                    </a:solidFill>
                  </a:tcPr>
                </a:tc>
              </a:tr>
              <a:tr h="281678">
                <a:tc>
                  <a:txBody>
                    <a:bodyPr/>
                    <a:lstStyle/>
                    <a:p>
                      <a:pPr algn="ctr">
                        <a:tabLst>
                          <a:tab pos="347663" algn="l"/>
                        </a:tabLst>
                      </a:pPr>
                      <a:r>
                        <a:rPr lang="en-US" sz="1200" dirty="0" smtClean="0">
                          <a:latin typeface="+mj-lt"/>
                        </a:rPr>
                        <a:t>&lt;</a:t>
                      </a:r>
                      <a:r>
                        <a:rPr lang="en-US" sz="1200" dirty="0" err="1" smtClean="0">
                          <a:latin typeface="+mj-lt"/>
                        </a:rPr>
                        <a:t>LocationLandmarkText</a:t>
                      </a:r>
                      <a:r>
                        <a:rPr lang="en-US" sz="1200" dirty="0" smtClean="0">
                          <a:latin typeface="+mj-lt"/>
                        </a:rPr>
                        <a:t>&gt;</a:t>
                      </a:r>
                      <a:endParaRPr lang="en-US" sz="1200" dirty="0">
                        <a:latin typeface="+mj-lt"/>
                      </a:endParaRP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00"/>
                    </a:solidFill>
                  </a:tcPr>
                </a:tc>
              </a:tr>
              <a:tr h="281678">
                <a:tc>
                  <a:txBody>
                    <a:bodyPr/>
                    <a:lstStyle/>
                    <a:p>
                      <a:pPr algn="ctr">
                        <a:tabLst>
                          <a:tab pos="347663" algn="l"/>
                        </a:tabLst>
                      </a:pPr>
                      <a:r>
                        <a:rPr lang="en-US" sz="1200" dirty="0" smtClean="0">
                          <a:latin typeface="+mj-lt"/>
                        </a:rPr>
                        <a:t>&lt;LocationName&gt;</a:t>
                      </a:r>
                      <a:endParaRPr lang="en-US" sz="1200" dirty="0">
                        <a:latin typeface="+mj-lt"/>
                      </a:endParaRP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C0000"/>
                    </a:solidFill>
                  </a:tcPr>
                </a:tc>
              </a:tr>
              <a:tr h="281678">
                <a:tc>
                  <a:txBody>
                    <a:bodyPr/>
                    <a:lstStyle/>
                    <a:p>
                      <a:pPr algn="ctr">
                        <a:tabLst>
                          <a:tab pos="347663" algn="l"/>
                        </a:tabLst>
                      </a:pPr>
                      <a:r>
                        <a:rPr lang="en-US" sz="1200" dirty="0" smtClean="0">
                          <a:latin typeface="+mj-lt"/>
                        </a:rPr>
                        <a:t>…</a:t>
                      </a:r>
                      <a:endParaRPr lang="en-US" sz="1200" dirty="0">
                        <a:latin typeface="+mj-lt"/>
                      </a:endParaRP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prstClr val="white">
                          <a:lumMod val="85000"/>
                        </a:prstClr>
                      </a:solidFill>
                      <a:prstDash val="solid"/>
                      <a:round/>
                      <a:headEnd type="none" w="med" len="med"/>
                      <a:tailEnd type="none" w="med" len="med"/>
                    </a:lnB>
                    <a:solidFill>
                      <a:srgbClr val="CC0000"/>
                    </a:solid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3794722887"/>
              </p:ext>
            </p:extLst>
          </p:nvPr>
        </p:nvGraphicFramePr>
        <p:xfrm>
          <a:off x="5947947" y="1422631"/>
          <a:ext cx="2382289" cy="1782736"/>
        </p:xfrm>
        <a:graphic>
          <a:graphicData uri="http://schemas.openxmlformats.org/drawingml/2006/table">
            <a:tbl>
              <a:tblPr firstRow="1" bandRow="1">
                <a:tableStyleId>{8FD4443E-F989-4FC4-A0C8-D5A2AF1F390B}</a:tableStyleId>
              </a:tblPr>
              <a:tblGrid>
                <a:gridCol w="2382289"/>
              </a:tblGrid>
              <a:tr h="374346">
                <a:tc>
                  <a:txBody>
                    <a:bodyPr/>
                    <a:lstStyle/>
                    <a:p>
                      <a:pPr algn="ctr"/>
                      <a:r>
                        <a:rPr lang="en-US" sz="1500" dirty="0" smtClean="0">
                          <a:latin typeface="+mj-lt"/>
                        </a:rPr>
                        <a:t>&lt;nc:Item&gt;</a:t>
                      </a:r>
                      <a:endParaRPr lang="en-US" sz="1500" dirty="0">
                        <a:latin typeface="+mj-lt"/>
                      </a:endParaRP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6600"/>
                    </a:solidFill>
                  </a:tcPr>
                </a:tc>
              </a:tr>
              <a:tr h="28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lt1"/>
                          </a:solidFill>
                          <a:latin typeface="+mn-lt"/>
                          <a:ea typeface="+mn-ea"/>
                          <a:cs typeface="+mn-cs"/>
                        </a:rPr>
                        <a:t>&lt;</a:t>
                      </a:r>
                      <a:r>
                        <a:rPr lang="en-US" sz="1200" kern="1200" dirty="0" err="1" smtClean="0">
                          <a:solidFill>
                            <a:schemeClr val="lt1"/>
                          </a:solidFill>
                          <a:latin typeface="+mn-lt"/>
                          <a:ea typeface="+mn-ea"/>
                          <a:cs typeface="+mn-cs"/>
                        </a:rPr>
                        <a:t>ItemConditionText</a:t>
                      </a:r>
                      <a:r>
                        <a:rPr lang="en-US" sz="1200" kern="1200" dirty="0" smtClean="0">
                          <a:solidFill>
                            <a:schemeClr val="lt1"/>
                          </a:solidFill>
                          <a:latin typeface="+mn-lt"/>
                          <a:ea typeface="+mn-ea"/>
                          <a:cs typeface="+mn-cs"/>
                        </a:rPr>
                        <a:t>&gt;</a:t>
                      </a: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39933"/>
                    </a:solidFill>
                  </a:tcPr>
                </a:tc>
              </a:tr>
              <a:tr h="28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mj-lt"/>
                        </a:rPr>
                        <a:t>&lt;ItemDescriptionText&gt;</a:t>
                      </a: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39933"/>
                    </a:solidFill>
                  </a:tcPr>
                </a:tc>
              </a:tr>
              <a:tr h="281678">
                <a:tc>
                  <a:txBody>
                    <a:bodyPr/>
                    <a:lstStyle/>
                    <a:p>
                      <a:pPr algn="ctr"/>
                      <a:r>
                        <a:rPr lang="en-US" sz="1200" dirty="0" smtClean="0">
                          <a:latin typeface="+mj-lt"/>
                        </a:rPr>
                        <a:t>&lt;</a:t>
                      </a:r>
                      <a:r>
                        <a:rPr lang="en-US" sz="1200" dirty="0" err="1" smtClean="0">
                          <a:latin typeface="+mj-lt"/>
                        </a:rPr>
                        <a:t>ItemName</a:t>
                      </a:r>
                      <a:r>
                        <a:rPr lang="en-US" sz="1200" dirty="0" smtClean="0">
                          <a:latin typeface="+mj-lt"/>
                        </a:rPr>
                        <a:t>&gt;</a:t>
                      </a:r>
                      <a:endParaRPr lang="en-US" sz="1200" dirty="0">
                        <a:latin typeface="+mj-lt"/>
                      </a:endParaRP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39933"/>
                    </a:solidFill>
                  </a:tcPr>
                </a:tc>
              </a:tr>
              <a:tr h="281678">
                <a:tc>
                  <a:txBody>
                    <a:bodyPr/>
                    <a:lstStyle/>
                    <a:p>
                      <a:pPr algn="ctr"/>
                      <a:r>
                        <a:rPr lang="en-US" sz="1200" dirty="0" smtClean="0">
                          <a:latin typeface="+mj-lt"/>
                        </a:rPr>
                        <a:t>&lt;ItemValue&gt;</a:t>
                      </a:r>
                      <a:endParaRPr lang="en-US" sz="1200" dirty="0">
                        <a:latin typeface="+mj-lt"/>
                      </a:endParaRP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39933"/>
                    </a:solidFill>
                  </a:tcPr>
                </a:tc>
              </a:tr>
              <a:tr h="281678">
                <a:tc>
                  <a:txBody>
                    <a:bodyPr/>
                    <a:lstStyle/>
                    <a:p>
                      <a:pPr algn="ctr"/>
                      <a:r>
                        <a:rPr lang="en-US" sz="1200" dirty="0" smtClean="0">
                          <a:latin typeface="+mj-lt"/>
                        </a:rPr>
                        <a:t>…</a:t>
                      </a:r>
                      <a:endParaRPr lang="en-US" sz="1200" dirty="0">
                        <a:latin typeface="+mj-lt"/>
                      </a:endParaRP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prstClr val="white">
                          <a:lumMod val="85000"/>
                        </a:prstClr>
                      </a:solidFill>
                      <a:prstDash val="solid"/>
                      <a:round/>
                      <a:headEnd type="none" w="med" len="med"/>
                      <a:tailEnd type="none" w="med" len="med"/>
                    </a:lnB>
                    <a:solidFill>
                      <a:srgbClr val="339933"/>
                    </a:solidFill>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3300813162"/>
              </p:ext>
            </p:extLst>
          </p:nvPr>
        </p:nvGraphicFramePr>
        <p:xfrm>
          <a:off x="5947948" y="4124739"/>
          <a:ext cx="2400185" cy="1806011"/>
        </p:xfrm>
        <a:graphic>
          <a:graphicData uri="http://schemas.openxmlformats.org/drawingml/2006/table">
            <a:tbl>
              <a:tblPr firstRow="1" bandRow="1">
                <a:tableStyleId>{8FD4443E-F989-4FC4-A0C8-D5A2AF1F390B}</a:tableStyleId>
              </a:tblPr>
              <a:tblGrid>
                <a:gridCol w="2400185"/>
              </a:tblGrid>
              <a:tr h="281678">
                <a:tc>
                  <a:txBody>
                    <a:bodyPr/>
                    <a:lstStyle/>
                    <a:p>
                      <a:pPr algn="ctr"/>
                      <a:r>
                        <a:rPr lang="en-US" sz="1500" dirty="0" smtClean="0">
                          <a:latin typeface="+mj-lt"/>
                        </a:rPr>
                        <a:t>&lt;nc:Organization&gt;</a:t>
                      </a:r>
                      <a:endParaRPr lang="en-US" sz="1500" dirty="0">
                        <a:latin typeface="+mj-lt"/>
                      </a:endParaRP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8080"/>
                    </a:solidFill>
                  </a:tcPr>
                </a:tc>
              </a:tr>
              <a:tr h="281678">
                <a:tc>
                  <a:txBody>
                    <a:bodyPr/>
                    <a:lstStyle/>
                    <a:p>
                      <a:pPr algn="ctr"/>
                      <a:r>
                        <a:rPr lang="en-US" sz="1200" dirty="0" smtClean="0">
                          <a:latin typeface="+mj-lt"/>
                        </a:rPr>
                        <a:t>&lt;OrganizationName&gt;</a:t>
                      </a:r>
                      <a:endParaRPr lang="en-US" sz="1200" dirty="0">
                        <a:latin typeface="+mj-lt"/>
                      </a:endParaRP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336126">
                <a:tc>
                  <a:txBody>
                    <a:bodyPr/>
                    <a:lstStyle/>
                    <a:p>
                      <a:pPr algn="ctr"/>
                      <a:r>
                        <a:rPr lang="en-US" sz="1200" dirty="0" smtClean="0">
                          <a:latin typeface="+mj-lt"/>
                        </a:rPr>
                        <a:t>&lt;OrganizationDescriptionText&gt;</a:t>
                      </a:r>
                      <a:endParaRPr lang="en-US" sz="1200" dirty="0">
                        <a:latin typeface="+mj-lt"/>
                      </a:endParaRP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281678">
                <a:tc>
                  <a:txBody>
                    <a:bodyPr/>
                    <a:lstStyle/>
                    <a:p>
                      <a:pPr algn="ctr"/>
                      <a:r>
                        <a:rPr lang="en-US" sz="1200" dirty="0" smtClean="0">
                          <a:latin typeface="+mj-lt"/>
                        </a:rPr>
                        <a:t>&lt;OrganizationCategoryText&gt;</a:t>
                      </a:r>
                      <a:endParaRPr lang="en-US" sz="1200" dirty="0">
                        <a:latin typeface="+mj-lt"/>
                      </a:endParaRP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319455">
                <a:tc>
                  <a:txBody>
                    <a:bodyPr/>
                    <a:lstStyle/>
                    <a:p>
                      <a:pPr algn="ctr"/>
                      <a:r>
                        <a:rPr lang="en-US" sz="1200" dirty="0" smtClean="0">
                          <a:latin typeface="+mj-lt"/>
                        </a:rPr>
                        <a:t>&lt;OrganizationEstablishedDate&gt;</a:t>
                      </a: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281678">
                <a:tc>
                  <a:txBody>
                    <a:bodyPr/>
                    <a:lstStyle/>
                    <a:p>
                      <a:pPr algn="ctr"/>
                      <a:r>
                        <a:rPr lang="en-US" sz="1200" dirty="0" smtClean="0">
                          <a:latin typeface="+mj-lt"/>
                        </a:rPr>
                        <a:t>…</a:t>
                      </a: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prstClr val="white">
                          <a:lumMod val="85000"/>
                        </a:prstClr>
                      </a:solidFill>
                      <a:prstDash val="solid"/>
                      <a:round/>
                      <a:headEnd type="none" w="med" len="med"/>
                      <a:tailEnd type="none" w="med" len="med"/>
                    </a:lnB>
                    <a:solidFill>
                      <a:srgbClr val="00B0F0"/>
                    </a:solidFill>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3489477495"/>
              </p:ext>
            </p:extLst>
          </p:nvPr>
        </p:nvGraphicFramePr>
        <p:xfrm>
          <a:off x="532567" y="4124739"/>
          <a:ext cx="2382289" cy="1827166"/>
        </p:xfrm>
        <a:graphic>
          <a:graphicData uri="http://schemas.openxmlformats.org/drawingml/2006/table">
            <a:tbl>
              <a:tblPr firstRow="1" bandRow="1">
                <a:tableStyleId>{8FD4443E-F989-4FC4-A0C8-D5A2AF1F390B}</a:tableStyleId>
              </a:tblPr>
              <a:tblGrid>
                <a:gridCol w="2382289"/>
              </a:tblGrid>
              <a:tr h="347396">
                <a:tc>
                  <a:txBody>
                    <a:bodyPr/>
                    <a:lstStyle/>
                    <a:p>
                      <a:pPr algn="ctr"/>
                      <a:r>
                        <a:rPr lang="en-US" sz="1500" dirty="0" smtClean="0">
                          <a:latin typeface="+mj-lt"/>
                        </a:rPr>
                        <a:t>&lt;nc:Identification&gt;</a:t>
                      </a:r>
                      <a:endParaRPr lang="en-US" sz="1500" dirty="0">
                        <a:latin typeface="+mj-lt"/>
                      </a:endParaRP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50000"/>
                      </a:schemeClr>
                    </a:solidFill>
                  </a:tcPr>
                </a:tc>
              </a:tr>
              <a:tr h="28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mj-lt"/>
                        </a:rPr>
                        <a:t>&lt;IdentificationID&gt;</a:t>
                      </a: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r>
              <a:tr h="3530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mj-lt"/>
                        </a:rPr>
                        <a:t>&lt;</a:t>
                      </a:r>
                      <a:r>
                        <a:rPr lang="en-US" sz="1200" dirty="0" err="1" smtClean="0">
                          <a:latin typeface="+mj-lt"/>
                        </a:rPr>
                        <a:t>IdentificationJurisdiction</a:t>
                      </a:r>
                      <a:r>
                        <a:rPr lang="en-US" sz="1200" dirty="0" smtClean="0">
                          <a:latin typeface="+mj-lt"/>
                        </a:rPr>
                        <a:t>&gt;</a:t>
                      </a: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r>
              <a:tr h="281678">
                <a:tc>
                  <a:txBody>
                    <a:bodyPr/>
                    <a:lstStyle/>
                    <a:p>
                      <a:pPr algn="ctr">
                        <a:tabLst>
                          <a:tab pos="347663" algn="l"/>
                        </a:tabLst>
                      </a:pPr>
                      <a:r>
                        <a:rPr lang="en-US" sz="1200" dirty="0" smtClean="0">
                          <a:latin typeface="+mj-lt"/>
                        </a:rPr>
                        <a:t>&lt;IdentificationEffectiveDate&gt;</a:t>
                      </a:r>
                      <a:endParaRPr lang="en-US" sz="1200" dirty="0">
                        <a:latin typeface="+mj-lt"/>
                      </a:endParaRP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r>
              <a:tr h="281678">
                <a:tc>
                  <a:txBody>
                    <a:bodyPr/>
                    <a:lstStyle/>
                    <a:p>
                      <a:pPr algn="ctr">
                        <a:tabLst>
                          <a:tab pos="347663" algn="l"/>
                        </a:tabLst>
                      </a:pPr>
                      <a:r>
                        <a:rPr lang="en-US" sz="1200" dirty="0" smtClean="0">
                          <a:latin typeface="+mj-lt"/>
                        </a:rPr>
                        <a:t>&lt;IdentificationStatus&gt;</a:t>
                      </a:r>
                      <a:endParaRPr lang="en-US" sz="1200" dirty="0">
                        <a:latin typeface="+mj-lt"/>
                      </a:endParaRP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r>
              <a:tr h="281678">
                <a:tc>
                  <a:txBody>
                    <a:bodyPr/>
                    <a:lstStyle/>
                    <a:p>
                      <a:pPr marL="0" marR="0" indent="0" algn="ctr" defTabSz="914400" rtl="0" eaLnBrk="1" fontAlgn="auto" latinLnBrk="0" hangingPunct="1">
                        <a:lnSpc>
                          <a:spcPct val="100000"/>
                        </a:lnSpc>
                        <a:spcBef>
                          <a:spcPts val="0"/>
                        </a:spcBef>
                        <a:spcAft>
                          <a:spcPts val="0"/>
                        </a:spcAft>
                        <a:buClrTx/>
                        <a:buSzTx/>
                        <a:buFontTx/>
                        <a:buNone/>
                        <a:tabLst>
                          <a:tab pos="347663" algn="l"/>
                        </a:tabLst>
                        <a:defRPr/>
                      </a:pPr>
                      <a:r>
                        <a:rPr lang="en-US" sz="1200" kern="1200" dirty="0" smtClean="0">
                          <a:solidFill>
                            <a:schemeClr val="lt1"/>
                          </a:solidFill>
                          <a:latin typeface="+mn-lt"/>
                          <a:ea typeface="+mn-ea"/>
                          <a:cs typeface="+mn-cs"/>
                        </a:rPr>
                        <a:t>…</a:t>
                      </a:r>
                    </a:p>
                  </a:txBody>
                  <a:tcPr marL="76848" marR="76848" marT="38398" marB="38398">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prstClr val="white">
                          <a:lumMod val="85000"/>
                        </a:prstClr>
                      </a:solidFill>
                      <a:prstDash val="solid"/>
                      <a:round/>
                      <a:headEnd type="none" w="med" len="med"/>
                      <a:tailEnd type="none" w="med" len="med"/>
                    </a:lnB>
                    <a:solidFill>
                      <a:schemeClr val="accent6">
                        <a:lumMod val="75000"/>
                      </a:schemeClr>
                    </a:solidFill>
                  </a:tcPr>
                </a:tc>
              </a:tr>
            </a:tbl>
          </a:graphicData>
        </a:graphic>
      </p:graphicFrame>
      <p:cxnSp>
        <p:nvCxnSpPr>
          <p:cNvPr id="31" name="Straight Connector 30"/>
          <p:cNvCxnSpPr/>
          <p:nvPr/>
        </p:nvCxnSpPr>
        <p:spPr>
          <a:xfrm>
            <a:off x="468953" y="3660263"/>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7407343" y="730894"/>
            <a:ext cx="1235427" cy="143483"/>
            <a:chOff x="3462929" y="4029126"/>
            <a:chExt cx="1696889" cy="197077"/>
          </a:xfrm>
        </p:grpSpPr>
        <p:cxnSp>
          <p:nvCxnSpPr>
            <p:cNvPr id="39" name="Straight Connector 38"/>
            <p:cNvCxnSpPr>
              <a:endCxn id="51"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08630026"/>
      </p:ext>
    </p:extLst>
  </p:cSld>
  <p:clrMapOvr>
    <a:masterClrMapping/>
  </p:clrMapOvr>
  <p:timing>
    <p:tnLst>
      <p:par>
        <p:cTn id="1" dur="indefinite" restart="never" nodeType="tmRoot"/>
      </p:par>
    </p:tnLst>
  </p:timing>
</p:sld>
</file>

<file path=ppt/theme/theme1.xml><?xml version="1.0" encoding="utf-8"?>
<a:theme xmlns:a="http://schemas.openxmlformats.org/drawingml/2006/main" name="NIEM Training">
  <a:themeElements>
    <a:clrScheme name="Custom 6">
      <a:dk1>
        <a:srgbClr val="686868"/>
      </a:dk1>
      <a:lt1>
        <a:sysClr val="window" lastClr="FFFFFF"/>
      </a:lt1>
      <a:dk2>
        <a:srgbClr val="1F497D"/>
      </a:dk2>
      <a:lt2>
        <a:srgbClr val="EEECE1"/>
      </a:lt2>
      <a:accent1>
        <a:srgbClr val="57AAAE"/>
      </a:accent1>
      <a:accent2>
        <a:srgbClr val="C44A1D"/>
      </a:accent2>
      <a:accent3>
        <a:srgbClr val="9BBB59"/>
      </a:accent3>
      <a:accent4>
        <a:srgbClr val="8064A2"/>
      </a:accent4>
      <a:accent5>
        <a:srgbClr val="4BACC6"/>
      </a:accent5>
      <a:accent6>
        <a:srgbClr val="F79646"/>
      </a:accent6>
      <a:hlink>
        <a:srgbClr val="57AAAE"/>
      </a:hlink>
      <a:folHlink>
        <a:srgbClr val="57AAA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solidFill>
              <a:srgbClr val="686868"/>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96B066691741F4582138ACAB682F267" ma:contentTypeVersion="0" ma:contentTypeDescription="Create a new document." ma:contentTypeScope="" ma:versionID="d206f0a3ee4c72a9bd79eb62eeb43bd3">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A3EF6F-E528-4C78-95E9-50D9919EFA7A}"/>
</file>

<file path=customXml/itemProps2.xml><?xml version="1.0" encoding="utf-8"?>
<ds:datastoreItem xmlns:ds="http://schemas.openxmlformats.org/officeDocument/2006/customXml" ds:itemID="{277DBC3F-1F61-485A-ACE7-6C6451EE2ABF}"/>
</file>

<file path=customXml/itemProps3.xml><?xml version="1.0" encoding="utf-8"?>
<ds:datastoreItem xmlns:ds="http://schemas.openxmlformats.org/officeDocument/2006/customXml" ds:itemID="{5CBB9523-695B-4C73-84E2-A2DF8BADEAA7}"/>
</file>

<file path=docProps/app.xml><?xml version="1.0" encoding="utf-8"?>
<Properties xmlns="http://schemas.openxmlformats.org/officeDocument/2006/extended-properties" xmlns:vt="http://schemas.openxmlformats.org/officeDocument/2006/docPropsVTypes">
  <Template>NIEM_bluegradient.thmx</Template>
  <TotalTime>12450</TotalTime>
  <Words>2292</Words>
  <Application>Microsoft Office PowerPoint</Application>
  <PresentationFormat>On-screen Show (4:3)</PresentationFormat>
  <Paragraphs>473</Paragraphs>
  <Slides>40</Slides>
  <Notes>23</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NIEM Training</vt:lpstr>
      <vt:lpstr>NIEM 101</vt:lpstr>
      <vt:lpstr>Seminar Details</vt:lpstr>
      <vt:lpstr>Learning Objectives</vt:lpstr>
      <vt:lpstr>agenda</vt:lpstr>
      <vt:lpstr>NIEM recap &amp; model overview</vt:lpstr>
      <vt:lpstr>Niem overview</vt:lpstr>
      <vt:lpstr>How niem works</vt:lpstr>
      <vt:lpstr>model overview</vt:lpstr>
      <vt:lpstr>NIEM Core Components</vt:lpstr>
      <vt:lpstr>NIEM Core Component: &lt;nc:Person&gt;</vt:lpstr>
      <vt:lpstr>NIEM Core Component: &lt;nc:Activity&gt;</vt:lpstr>
      <vt:lpstr>Knowledge Check</vt:lpstr>
      <vt:lpstr>NIEM Information Exchange overview</vt:lpstr>
      <vt:lpstr>What is a niem Information exchange?</vt:lpstr>
      <vt:lpstr>Scope of IEPDs</vt:lpstr>
      <vt:lpstr>The iepd lifecycle</vt:lpstr>
      <vt:lpstr>The iepd artifacts</vt:lpstr>
      <vt:lpstr>Systems Development Life Cycle</vt:lpstr>
      <vt:lpstr>Maintain an Exchange</vt:lpstr>
      <vt:lpstr>IEPD Reuse and Sharing</vt:lpstr>
      <vt:lpstr>Example: Reuse of an Exchange</vt:lpstr>
      <vt:lpstr>IEPDs AND NIEM ARCHITECTURE</vt:lpstr>
      <vt:lpstr>Knowledge Check</vt:lpstr>
      <vt:lpstr>NIEM Implementation</vt:lpstr>
      <vt:lpstr>Implementing your NIEM Exchange</vt:lpstr>
      <vt:lpstr>Example: Implementing NIEM</vt:lpstr>
      <vt:lpstr>Example: SOA Implementation</vt:lpstr>
      <vt:lpstr>Considerations for Implementation</vt:lpstr>
      <vt:lpstr>Security and Privacy</vt:lpstr>
      <vt:lpstr>Knowledge Check</vt:lpstr>
      <vt:lpstr>NIEM-UML</vt:lpstr>
      <vt:lpstr>What is the NIEM-UML Profile?</vt:lpstr>
      <vt:lpstr>Using niem-uml to model information exchanges</vt:lpstr>
      <vt:lpstr>Using niem-uml to define new domains</vt:lpstr>
      <vt:lpstr>Knowledge Check</vt:lpstr>
      <vt:lpstr>CONCLUSION</vt:lpstr>
      <vt:lpstr>Learning recap</vt:lpstr>
      <vt:lpstr>Additional NIEM Resources</vt:lpstr>
      <vt:lpstr>Next steps</vt:lpstr>
      <vt:lpstr>End of course</vt:lpstr>
    </vt:vector>
  </TitlesOfParts>
  <Company>LMD Agency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Krista Wilkins</dc:creator>
  <cp:lastModifiedBy>Qutub, Yamena </cp:lastModifiedBy>
  <cp:revision>669</cp:revision>
  <cp:lastPrinted>2013-07-12T15:14:30Z</cp:lastPrinted>
  <dcterms:created xsi:type="dcterms:W3CDTF">2011-09-30T13:41:21Z</dcterms:created>
  <dcterms:modified xsi:type="dcterms:W3CDTF">2013-10-25T14:36:22Z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0x010100496B066691741F4582138ACAB682F267</vt:lpwstr>
  </property>
</Properties>
</file>